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66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rahschulpe:Desktop:Thesis:taartdiagram%20van%20eigen%20enqu&#234;t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ABC%20YA%20survey%20grids%20freq%20dists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18"/>
  <c:chart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 8%</a:t>
                    </a:r>
                  </a:p>
                </c:rich>
              </c:tx>
              <c:showVal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Val val="1"/>
              <c:showPercent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Val val="1"/>
              <c:showPercent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Val val="1"/>
              <c:showPercent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showVal val="1"/>
              <c:showPercent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Val val="1"/>
              <c:showPercent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 10%</a:t>
                    </a:r>
                  </a:p>
                </c:rich>
              </c:tx>
              <c:showVal val="1"/>
              <c:showPercent val="1"/>
            </c:dLbl>
            <c:showVal val="1"/>
            <c:showPercent val="1"/>
            <c:showLeaderLines val="1"/>
          </c:dLbls>
          <c:cat>
            <c:strRef>
              <c:f>Blad1!$A$39:$A$45</c:f>
              <c:strCache>
                <c:ptCount val="7"/>
                <c:pt idx="0">
                  <c:v>Gemakkelijkere toegang tot legale platformen voor het kopen van e-boeken</c:v>
                </c:pt>
                <c:pt idx="1">
                  <c:v>Een vaste prijs</c:v>
                </c:pt>
                <c:pt idx="2">
                  <c:v>Een prijs die significant lager is dan die van het geprinte boek</c:v>
                </c:pt>
                <c:pt idx="3">
                  <c:v>Het e-boek als een extraatje bij de aankoop van het geprinte boek voor een extra toelage.</c:v>
                </c:pt>
                <c:pt idx="4">
                  <c:v>Verschillende betalingsmethoden</c:v>
                </c:pt>
                <c:pt idx="5">
                  <c:v>Interoperabiliteit tussen alle e-readers</c:v>
                </c:pt>
                <c:pt idx="6">
                  <c:v>Overige</c:v>
                </c:pt>
              </c:strCache>
            </c:strRef>
          </c:cat>
          <c:val>
            <c:numRef>
              <c:f>Blad1!$B$39:$B$45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14</c:v>
                </c:pt>
                <c:pt idx="3">
                  <c:v>7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4564585728838386"/>
          <c:y val="3.0953292318695608E-2"/>
          <c:w val="0.33658623599312715"/>
          <c:h val="0.96904678282121182"/>
        </c:manualLayout>
      </c:layout>
    </c:legend>
    <c:plotVisOnly val="1"/>
    <c:dispBlanksAs val="zero"/>
  </c:chart>
  <c:spPr>
    <a:ln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Preference: ebooks vs. Print Books</a:t>
            </a:r>
          </a:p>
        </c:rich>
      </c:tx>
      <c:layout>
        <c:manualLayout>
          <c:xMode val="edge"/>
          <c:yMode val="edge"/>
          <c:x val="0.25068032505313775"/>
          <c:y val="0"/>
        </c:manualLayout>
      </c:layout>
    </c:title>
    <c:plotArea>
      <c:layout>
        <c:manualLayout>
          <c:layoutTarget val="inner"/>
          <c:xMode val="edge"/>
          <c:yMode val="edge"/>
          <c:x val="6.9496050157545175E-2"/>
          <c:y val="0.18953855430233527"/>
          <c:w val="0.66245422867374304"/>
          <c:h val="0.6784642122437462"/>
        </c:manualLayout>
      </c:layout>
      <c:barChart>
        <c:barDir val="col"/>
        <c:grouping val="percentStacked"/>
        <c:ser>
          <c:idx val="0"/>
          <c:order val="0"/>
          <c:tx>
            <c:strRef>
              <c:f>'x-tabs'!$A$1949</c:f>
              <c:strCache>
                <c:ptCount val="1"/>
                <c:pt idx="0">
                  <c:v>I strongly prefer print books over eBooks</c:v>
                </c:pt>
              </c:strCache>
            </c:strRef>
          </c:tx>
          <c:dLbls>
            <c:showVal val="1"/>
          </c:dLbls>
          <c:cat>
            <c:strRef>
              <c:f>'x-tabs'!$B$1948:$K$1948</c:f>
              <c:strCache>
                <c:ptCount val="10"/>
                <c:pt idx="0">
                  <c:v>Total</c:v>
                </c:pt>
                <c:pt idx="2">
                  <c:v>Male</c:v>
                </c:pt>
                <c:pt idx="3">
                  <c:v>Female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</c:strCache>
            </c:strRef>
          </c:cat>
          <c:val>
            <c:numRef>
              <c:f>'x-tabs'!$B$1949:$K$1949</c:f>
              <c:numCache>
                <c:formatCode>General</c:formatCode>
                <c:ptCount val="10"/>
                <c:pt idx="0" formatCode="0%">
                  <c:v>0.42300000000000032</c:v>
                </c:pt>
                <c:pt idx="2" formatCode="0%">
                  <c:v>0.38300000000000189</c:v>
                </c:pt>
                <c:pt idx="3" formatCode="0%">
                  <c:v>0.46600000000000008</c:v>
                </c:pt>
                <c:pt idx="5" formatCode="0%">
                  <c:v>0.45800000000000002</c:v>
                </c:pt>
                <c:pt idx="6" formatCode="0%">
                  <c:v>0.39600000000000213</c:v>
                </c:pt>
                <c:pt idx="7" formatCode="0%">
                  <c:v>0.43900000000000167</c:v>
                </c:pt>
                <c:pt idx="8" formatCode="0%">
                  <c:v>0.36000000000000032</c:v>
                </c:pt>
                <c:pt idx="9" formatCode="0%">
                  <c:v>0.45900000000000002</c:v>
                </c:pt>
              </c:numCache>
            </c:numRef>
          </c:val>
        </c:ser>
        <c:ser>
          <c:idx val="1"/>
          <c:order val="1"/>
          <c:tx>
            <c:strRef>
              <c:f>'x-tabs'!$A$1950</c:f>
              <c:strCache>
                <c:ptCount val="1"/>
                <c:pt idx="0">
                  <c:v>I generally prefer print, books but am open to ebooks</c:v>
                </c:pt>
              </c:strCache>
            </c:strRef>
          </c:tx>
          <c:dLbls>
            <c:showVal val="1"/>
          </c:dLbls>
          <c:cat>
            <c:strRef>
              <c:f>'x-tabs'!$B$1948:$K$1948</c:f>
              <c:strCache>
                <c:ptCount val="10"/>
                <c:pt idx="0">
                  <c:v>Total</c:v>
                </c:pt>
                <c:pt idx="2">
                  <c:v>Male</c:v>
                </c:pt>
                <c:pt idx="3">
                  <c:v>Female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</c:strCache>
            </c:strRef>
          </c:cat>
          <c:val>
            <c:numRef>
              <c:f>'x-tabs'!$B$1950:$K$1950</c:f>
              <c:numCache>
                <c:formatCode>General</c:formatCode>
                <c:ptCount val="10"/>
                <c:pt idx="0" formatCode="0%">
                  <c:v>0.21200000000000024</c:v>
                </c:pt>
                <c:pt idx="2" formatCode="0%">
                  <c:v>0.192</c:v>
                </c:pt>
                <c:pt idx="3" formatCode="0%">
                  <c:v>0.23300000000000001</c:v>
                </c:pt>
                <c:pt idx="5" formatCode="0%">
                  <c:v>0.22900000000000001</c:v>
                </c:pt>
                <c:pt idx="6" formatCode="0%">
                  <c:v>0.26</c:v>
                </c:pt>
                <c:pt idx="7" formatCode="0%">
                  <c:v>0.21900000000000044</c:v>
                </c:pt>
                <c:pt idx="8" formatCode="0%">
                  <c:v>0.2</c:v>
                </c:pt>
                <c:pt idx="9" formatCode="0%">
                  <c:v>0.15600000000000044</c:v>
                </c:pt>
              </c:numCache>
            </c:numRef>
          </c:val>
        </c:ser>
        <c:ser>
          <c:idx val="2"/>
          <c:order val="2"/>
          <c:tx>
            <c:strRef>
              <c:f>'x-tabs'!$A$1951</c:f>
              <c:strCache>
                <c:ptCount val="1"/>
                <c:pt idx="0">
                  <c:v>I have no preference</c:v>
                </c:pt>
              </c:strCache>
            </c:strRef>
          </c:tx>
          <c:dLbls>
            <c:showVal val="1"/>
          </c:dLbls>
          <c:cat>
            <c:strRef>
              <c:f>'x-tabs'!$B$1948:$K$1948</c:f>
              <c:strCache>
                <c:ptCount val="10"/>
                <c:pt idx="0">
                  <c:v>Total</c:v>
                </c:pt>
                <c:pt idx="2">
                  <c:v>Male</c:v>
                </c:pt>
                <c:pt idx="3">
                  <c:v>Female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</c:strCache>
            </c:strRef>
          </c:cat>
          <c:val>
            <c:numRef>
              <c:f>'x-tabs'!$B$1951:$K$1951</c:f>
              <c:numCache>
                <c:formatCode>General</c:formatCode>
                <c:ptCount val="10"/>
                <c:pt idx="0" formatCode="0%">
                  <c:v>0.16900000000000001</c:v>
                </c:pt>
                <c:pt idx="2" formatCode="0%">
                  <c:v>0.18000000000000024</c:v>
                </c:pt>
                <c:pt idx="3" formatCode="0%">
                  <c:v>0.15700000000000044</c:v>
                </c:pt>
                <c:pt idx="5" formatCode="0%">
                  <c:v>0.125</c:v>
                </c:pt>
                <c:pt idx="6" formatCode="0%">
                  <c:v>0.18800000000000044</c:v>
                </c:pt>
                <c:pt idx="7" formatCode="0%">
                  <c:v>0.16700000000000001</c:v>
                </c:pt>
                <c:pt idx="8" formatCode="0%">
                  <c:v>0.18000000000000024</c:v>
                </c:pt>
                <c:pt idx="9" formatCode="0%">
                  <c:v>0.18300000000000041</c:v>
                </c:pt>
              </c:numCache>
            </c:numRef>
          </c:val>
        </c:ser>
        <c:ser>
          <c:idx val="3"/>
          <c:order val="3"/>
          <c:tx>
            <c:strRef>
              <c:f>'x-tabs'!$A$1952</c:f>
              <c:strCache>
                <c:ptCount val="1"/>
                <c:pt idx="0">
                  <c:v>I generally prefer ebooks</c:v>
                </c:pt>
              </c:strCache>
            </c:strRef>
          </c:tx>
          <c:dLbls>
            <c:showVal val="1"/>
          </c:dLbls>
          <c:cat>
            <c:strRef>
              <c:f>'x-tabs'!$B$1948:$K$1948</c:f>
              <c:strCache>
                <c:ptCount val="10"/>
                <c:pt idx="0">
                  <c:v>Total</c:v>
                </c:pt>
                <c:pt idx="2">
                  <c:v>Male</c:v>
                </c:pt>
                <c:pt idx="3">
                  <c:v>Female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</c:strCache>
            </c:strRef>
          </c:cat>
          <c:val>
            <c:numRef>
              <c:f>'x-tabs'!$B$1952:$K$1952</c:f>
              <c:numCache>
                <c:formatCode>General</c:formatCode>
                <c:ptCount val="10"/>
                <c:pt idx="0" formatCode="0%">
                  <c:v>6.0000000000000114E-3</c:v>
                </c:pt>
                <c:pt idx="2" formatCode="0%">
                  <c:v>4.0000000000000114E-3</c:v>
                </c:pt>
                <c:pt idx="3" formatCode="0%">
                  <c:v>8.0000000000000227E-3</c:v>
                </c:pt>
                <c:pt idx="5" formatCode="0%">
                  <c:v>0</c:v>
                </c:pt>
                <c:pt idx="6" formatCode="0%">
                  <c:v>0</c:v>
                </c:pt>
                <c:pt idx="7" formatCode="0%">
                  <c:v>0</c:v>
                </c:pt>
                <c:pt idx="8" formatCode="0%">
                  <c:v>2.0000000000000011E-2</c:v>
                </c:pt>
                <c:pt idx="9" formatCode="0%">
                  <c:v>9.0000000000000028E-3</c:v>
                </c:pt>
              </c:numCache>
            </c:numRef>
          </c:val>
        </c:ser>
        <c:ser>
          <c:idx val="4"/>
          <c:order val="4"/>
          <c:tx>
            <c:strRef>
              <c:f>'x-tabs'!$A$1953</c:f>
              <c:strCache>
                <c:ptCount val="1"/>
                <c:pt idx="0">
                  <c:v>I strongly prefer ebooks</c:v>
                </c:pt>
              </c:strCache>
            </c:strRef>
          </c:tx>
          <c:cat>
            <c:strRef>
              <c:f>'x-tabs'!$B$1948:$K$1948</c:f>
              <c:strCache>
                <c:ptCount val="10"/>
                <c:pt idx="0">
                  <c:v>Total</c:v>
                </c:pt>
                <c:pt idx="2">
                  <c:v>Male</c:v>
                </c:pt>
                <c:pt idx="3">
                  <c:v>Female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</c:strCache>
            </c:strRef>
          </c:cat>
          <c:val>
            <c:numRef>
              <c:f>'x-tabs'!$B$1953:$K$1953</c:f>
              <c:numCache>
                <c:formatCode>General</c:formatCode>
                <c:ptCount val="10"/>
                <c:pt idx="0" formatCode="0%">
                  <c:v>6.0000000000000114E-3</c:v>
                </c:pt>
                <c:pt idx="2" formatCode="0%">
                  <c:v>8.0000000000000227E-3</c:v>
                </c:pt>
                <c:pt idx="3" formatCode="0%">
                  <c:v>4.0000000000000114E-3</c:v>
                </c:pt>
                <c:pt idx="5" formatCode="0%">
                  <c:v>0</c:v>
                </c:pt>
                <c:pt idx="6" formatCode="0%">
                  <c:v>1.0000000000000005E-2</c:v>
                </c:pt>
                <c:pt idx="7" formatCode="0%">
                  <c:v>9.0000000000000028E-3</c:v>
                </c:pt>
                <c:pt idx="8" formatCode="0%">
                  <c:v>1.0000000000000005E-2</c:v>
                </c:pt>
                <c:pt idx="9" formatCode="0%">
                  <c:v>0</c:v>
                </c:pt>
              </c:numCache>
            </c:numRef>
          </c:val>
        </c:ser>
        <c:ser>
          <c:idx val="5"/>
          <c:order val="5"/>
          <c:tx>
            <c:strRef>
              <c:f>'x-tabs'!$A$1954</c:f>
              <c:strCache>
                <c:ptCount val="1"/>
                <c:pt idx="0">
                  <c:v>Don't know</c:v>
                </c:pt>
              </c:strCache>
            </c:strRef>
          </c:tx>
          <c:dLbls>
            <c:showVal val="1"/>
          </c:dLbls>
          <c:cat>
            <c:strRef>
              <c:f>'x-tabs'!$B$1948:$K$1948</c:f>
              <c:strCache>
                <c:ptCount val="10"/>
                <c:pt idx="0">
                  <c:v>Total</c:v>
                </c:pt>
                <c:pt idx="2">
                  <c:v>Male</c:v>
                </c:pt>
                <c:pt idx="3">
                  <c:v>Female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</c:strCache>
            </c:strRef>
          </c:cat>
          <c:val>
            <c:numRef>
              <c:f>'x-tabs'!$B$1954:$K$1954</c:f>
              <c:numCache>
                <c:formatCode>General</c:formatCode>
                <c:ptCount val="10"/>
                <c:pt idx="0" formatCode="0%">
                  <c:v>0.18400000000000041</c:v>
                </c:pt>
                <c:pt idx="2" formatCode="0%">
                  <c:v>0.23300000000000001</c:v>
                </c:pt>
                <c:pt idx="3" formatCode="0%">
                  <c:v>0.13300000000000001</c:v>
                </c:pt>
                <c:pt idx="5" formatCode="0%">
                  <c:v>0.18800000000000044</c:v>
                </c:pt>
                <c:pt idx="6" formatCode="0%">
                  <c:v>0.14600000000000021</c:v>
                </c:pt>
                <c:pt idx="7" formatCode="0%">
                  <c:v>0.16700000000000001</c:v>
                </c:pt>
                <c:pt idx="8" formatCode="0%">
                  <c:v>0.23</c:v>
                </c:pt>
                <c:pt idx="9" formatCode="0%">
                  <c:v>0.193</c:v>
                </c:pt>
              </c:numCache>
            </c:numRef>
          </c:val>
        </c:ser>
        <c:overlap val="100"/>
        <c:axId val="54470528"/>
        <c:axId val="54472064"/>
      </c:barChart>
      <c:catAx>
        <c:axId val="54470528"/>
        <c:scaling>
          <c:orientation val="minMax"/>
        </c:scaling>
        <c:axPos val="b"/>
        <c:tickLblPos val="nextTo"/>
        <c:crossAx val="54472064"/>
        <c:crosses val="autoZero"/>
        <c:auto val="1"/>
        <c:lblAlgn val="ctr"/>
        <c:lblOffset val="100"/>
      </c:catAx>
      <c:valAx>
        <c:axId val="54472064"/>
        <c:scaling>
          <c:orientation val="minMax"/>
        </c:scaling>
        <c:axPos val="l"/>
        <c:majorGridlines/>
        <c:numFmt formatCode="0%" sourceLinked="1"/>
        <c:tickLblPos val="nextTo"/>
        <c:crossAx val="5447052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6546310832024755"/>
          <c:y val="4.0060358308869747E-2"/>
          <c:w val="0.22234176771859562"/>
          <c:h val="0.87399417538561164"/>
        </c:manualLayout>
      </c:layout>
    </c:legend>
    <c:plotVisOnly val="1"/>
    <c:dispBlanksAs val="gap"/>
  </c:chart>
  <c:spPr>
    <a:solidFill>
      <a:sysClr val="window" lastClr="FFFFFF"/>
    </a:solidFill>
    <a:ln w="25400" cap="flat" cmpd="sng" algn="ctr">
      <a:solidFill>
        <a:srgbClr val="4F81BD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sl-SI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655942E-E8F2-4E55-BBD4-5EAAC2617471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BE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92B39F9-709C-482A-8822-F6AF64C0AF65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smtClean="0"/>
          </a:p>
        </p:txBody>
      </p:sp>
      <p:sp>
        <p:nvSpPr>
          <p:cNvPr id="1638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1226B5-B5A5-4462-9A00-15AA8FD1D005}" type="slidenum">
              <a:rPr lang="nl-B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E5F5-9142-48B2-85C1-64E665367C08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54D9-BD74-4DBB-A642-10EDE2E08973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F10CE-2937-45FF-BCE9-0F4464D762C4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1F196-C4F3-40DB-8D40-8D8CDE38B5DF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43D3F-1370-4CC2-A34C-F63DA1997945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F202E-6DB7-4844-8A73-2CAD34642ABF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14F37-147B-48A0-9E7C-CBFAF726B0EE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779D-2CE4-444A-A808-E95025194F64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D1654-4A4D-48CC-A3AE-E57A7291E54E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9C95B-7586-410D-8916-AF08EE64DCBF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D1667-210F-4F45-987D-1E5C23FA1825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21A11-F6EA-46ED-8717-57191F45AD48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A5559-FB49-4950-8B19-F995840CAA6A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A606-BB48-42DF-B5EB-6F9004070C62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26334-111B-4FDD-8324-FD34DAD649FE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20A4-BE2C-409B-822D-2AAFBEBA8223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DB031-ED96-429B-BB04-EF2DEA137198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9E1DC-55A5-4AC0-A4C8-3B61FB0A912B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70C3E-E713-4A26-A139-21F39CDD4772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7999E-3651-4A8C-B884-6DA527876320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35814-71D0-4AB6-92AC-1D12DA942973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F6261-D722-489E-B03A-CA342DA22AA8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BE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4A789D-D84A-42FE-91E2-75569CF62AA7}" type="datetimeFigureOut">
              <a:rPr lang="nl-BE"/>
              <a:pPr>
                <a:defRPr/>
              </a:pPr>
              <a:t>9/12/2013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C897F6-39D8-44AA-AA4D-A63FF69CC65C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Davy@boek.b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Afbeelding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BE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Putting the Shop back </a:t>
            </a:r>
            <a:r>
              <a:rPr lang="nl-BE" sz="6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into</a:t>
            </a:r>
            <a:r>
              <a:rPr lang="nl-BE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</a:t>
            </a:r>
            <a:r>
              <a:rPr lang="nl-BE" sz="6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</a:t>
            </a:r>
            <a:r>
              <a:rPr lang="nl-BE" sz="6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hopping</a:t>
            </a:r>
            <a:endParaRPr lang="nl-BE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sp>
        <p:nvSpPr>
          <p:cNvPr id="14339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sz="4000" smtClean="0">
                <a:solidFill>
                  <a:schemeClr val="bg1"/>
                </a:solidFill>
              </a:rPr>
              <a:t>Selling Books in a Digital 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95288" y="333375"/>
            <a:ext cx="8353425" cy="1476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 err="1"/>
              <a:t>Customers</a:t>
            </a:r>
            <a:r>
              <a:rPr lang="nl-BE" dirty="0"/>
              <a:t> </a:t>
            </a:r>
            <a:r>
              <a:rPr lang="nl-BE" dirty="0" err="1"/>
              <a:t>don’t</a:t>
            </a:r>
            <a:r>
              <a:rPr lang="nl-BE" dirty="0"/>
              <a:t> care </a:t>
            </a:r>
            <a:r>
              <a:rPr lang="nl-BE" dirty="0" err="1"/>
              <a:t>about</a:t>
            </a:r>
            <a:r>
              <a:rPr lang="nl-BE" dirty="0"/>
              <a:t> the different systems. </a:t>
            </a:r>
            <a:r>
              <a:rPr lang="nl-BE" dirty="0" err="1"/>
              <a:t>They</a:t>
            </a:r>
            <a:r>
              <a:rPr lang="nl-BE" dirty="0"/>
              <a:t> </a:t>
            </a:r>
            <a:r>
              <a:rPr lang="nl-BE" dirty="0" err="1"/>
              <a:t>just</a:t>
            </a:r>
            <a:r>
              <a:rPr lang="nl-BE" dirty="0"/>
              <a:t> want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able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 the </a:t>
            </a:r>
            <a:r>
              <a:rPr lang="nl-BE" dirty="0" err="1"/>
              <a:t>ebook</a:t>
            </a:r>
            <a:r>
              <a:rPr lang="nl-BE" dirty="0"/>
              <a:t> </a:t>
            </a:r>
            <a:r>
              <a:rPr lang="nl-BE" dirty="0" err="1"/>
              <a:t>they</a:t>
            </a:r>
            <a:r>
              <a:rPr lang="nl-BE" dirty="0"/>
              <a:t> </a:t>
            </a:r>
            <a:r>
              <a:rPr lang="nl-BE" dirty="0" err="1"/>
              <a:t>bought</a:t>
            </a:r>
            <a:r>
              <a:rPr lang="nl-BE" dirty="0"/>
              <a:t> on </a:t>
            </a:r>
            <a:r>
              <a:rPr lang="nl-BE" dirty="0" err="1"/>
              <a:t>any</a:t>
            </a:r>
            <a:r>
              <a:rPr lang="nl-BE" dirty="0"/>
              <a:t> device </a:t>
            </a:r>
            <a:r>
              <a:rPr lang="nl-BE" dirty="0" err="1"/>
              <a:t>they</a:t>
            </a:r>
            <a:r>
              <a:rPr lang="nl-BE" dirty="0"/>
              <a:t> </a:t>
            </a:r>
            <a:r>
              <a:rPr lang="nl-BE" dirty="0" err="1"/>
              <a:t>choose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. </a:t>
            </a:r>
            <a:r>
              <a:rPr lang="nl-BE" dirty="0" err="1"/>
              <a:t>Restrictions</a:t>
            </a:r>
            <a:r>
              <a:rPr lang="nl-BE" dirty="0"/>
              <a:t> on the </a:t>
            </a:r>
            <a:r>
              <a:rPr lang="nl-BE" dirty="0" err="1"/>
              <a:t>use</a:t>
            </a:r>
            <a:r>
              <a:rPr lang="nl-BE" dirty="0"/>
              <a:t> of </a:t>
            </a:r>
            <a:r>
              <a:rPr lang="nl-BE" dirty="0" err="1"/>
              <a:t>ebooks</a:t>
            </a:r>
            <a:r>
              <a:rPr lang="nl-BE" dirty="0"/>
              <a:t> </a:t>
            </a:r>
            <a:r>
              <a:rPr lang="nl-BE" dirty="0"/>
              <a:t>in order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protect</a:t>
            </a:r>
            <a:r>
              <a:rPr lang="nl-BE" dirty="0"/>
              <a:t> </a:t>
            </a:r>
            <a:r>
              <a:rPr lang="nl-BE" dirty="0" err="1"/>
              <a:t>them</a:t>
            </a:r>
            <a:r>
              <a:rPr lang="nl-BE" dirty="0"/>
              <a:t> </a:t>
            </a:r>
            <a:r>
              <a:rPr lang="nl-BE" dirty="0" err="1"/>
              <a:t>against</a:t>
            </a:r>
            <a:r>
              <a:rPr lang="nl-BE" dirty="0"/>
              <a:t> </a:t>
            </a:r>
            <a:r>
              <a:rPr lang="nl-BE" dirty="0" err="1"/>
              <a:t>copying</a:t>
            </a:r>
            <a:r>
              <a:rPr lang="nl-BE" dirty="0"/>
              <a:t>, </a:t>
            </a:r>
            <a:r>
              <a:rPr lang="nl-BE" dirty="0" err="1"/>
              <a:t>can</a:t>
            </a:r>
            <a:r>
              <a:rPr lang="nl-BE" dirty="0"/>
              <a:t> have the exact </a:t>
            </a:r>
            <a:r>
              <a:rPr lang="nl-BE" dirty="0" err="1"/>
              <a:t>opposite</a:t>
            </a:r>
            <a:r>
              <a:rPr lang="nl-BE" dirty="0"/>
              <a:t> </a:t>
            </a:r>
            <a:r>
              <a:rPr lang="nl-BE" dirty="0" err="1"/>
              <a:t>result</a:t>
            </a:r>
            <a:r>
              <a:rPr lang="nl-BE" dirty="0"/>
              <a:t>. </a:t>
            </a:r>
            <a:r>
              <a:rPr lang="nl-BE" dirty="0" err="1"/>
              <a:t>Customers</a:t>
            </a:r>
            <a:r>
              <a:rPr lang="nl-BE" dirty="0"/>
              <a:t> have </a:t>
            </a:r>
            <a:r>
              <a:rPr lang="nl-BE" dirty="0" err="1"/>
              <a:t>to</a:t>
            </a:r>
            <a:r>
              <a:rPr lang="nl-BE" dirty="0"/>
              <a:t> search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ways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remove</a:t>
            </a:r>
            <a:r>
              <a:rPr lang="nl-BE" dirty="0"/>
              <a:t> the </a:t>
            </a:r>
            <a:r>
              <a:rPr lang="nl-BE" dirty="0" err="1"/>
              <a:t>DRM</a:t>
            </a:r>
            <a:r>
              <a:rPr lang="nl-BE" dirty="0"/>
              <a:t> in order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on </a:t>
            </a:r>
            <a:r>
              <a:rPr lang="nl-BE" dirty="0" err="1"/>
              <a:t>their</a:t>
            </a:r>
            <a:r>
              <a:rPr lang="nl-BE" dirty="0"/>
              <a:t> </a:t>
            </a:r>
            <a:r>
              <a:rPr lang="nl-BE" dirty="0" err="1"/>
              <a:t>devices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see</a:t>
            </a:r>
            <a:r>
              <a:rPr lang="nl-BE" dirty="0"/>
              <a:t> </a:t>
            </a:r>
            <a:r>
              <a:rPr lang="nl-BE" dirty="0" err="1"/>
              <a:t>how</a:t>
            </a:r>
            <a:r>
              <a:rPr lang="nl-BE" dirty="0"/>
              <a:t> easy </a:t>
            </a:r>
            <a:r>
              <a:rPr lang="nl-BE" dirty="0" err="1"/>
              <a:t>it</a:t>
            </a:r>
            <a:r>
              <a:rPr lang="nl-BE" dirty="0"/>
              <a:t> is </a:t>
            </a:r>
            <a:r>
              <a:rPr lang="nl-BE" dirty="0" err="1"/>
              <a:t>to</a:t>
            </a:r>
            <a:r>
              <a:rPr lang="nl-BE" dirty="0"/>
              <a:t> do </a:t>
            </a:r>
            <a:r>
              <a:rPr lang="nl-BE" dirty="0" err="1"/>
              <a:t>that</a:t>
            </a:r>
            <a:r>
              <a:rPr lang="nl-BE" dirty="0"/>
              <a:t>. </a:t>
            </a:r>
            <a:endParaRPr lang="nl-BE" dirty="0"/>
          </a:p>
        </p:txBody>
      </p:sp>
      <p:graphicFrame>
        <p:nvGraphicFramePr>
          <p:cNvPr id="4" name="Grafiek 3"/>
          <p:cNvGraphicFramePr/>
          <p:nvPr/>
        </p:nvGraphicFramePr>
        <p:xfrm>
          <a:off x="719572" y="2132856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Afbeelding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919875" y="1484784"/>
            <a:ext cx="727280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Trend 2 : </a:t>
            </a:r>
            <a:r>
              <a:rPr lang="nl-BE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Discoverability</a:t>
            </a:r>
            <a:endParaRPr lang="nl-BE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1188" y="404813"/>
            <a:ext cx="8137525" cy="2030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 err="1"/>
              <a:t>Helping</a:t>
            </a:r>
            <a:r>
              <a:rPr lang="nl-BE" dirty="0"/>
              <a:t> </a:t>
            </a:r>
            <a:r>
              <a:rPr lang="nl-BE" dirty="0" err="1"/>
              <a:t>customers</a:t>
            </a:r>
            <a:r>
              <a:rPr lang="nl-BE" dirty="0"/>
              <a:t> </a:t>
            </a:r>
            <a:r>
              <a:rPr lang="nl-BE" dirty="0" err="1"/>
              <a:t>discover</a:t>
            </a:r>
            <a:r>
              <a:rPr lang="nl-BE" dirty="0"/>
              <a:t> the </a:t>
            </a:r>
            <a:r>
              <a:rPr lang="nl-BE" dirty="0" err="1"/>
              <a:t>books</a:t>
            </a:r>
            <a:r>
              <a:rPr lang="nl-BE" dirty="0"/>
              <a:t> the are </a:t>
            </a:r>
            <a:r>
              <a:rPr lang="nl-BE" dirty="0" err="1"/>
              <a:t>looking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the </a:t>
            </a:r>
            <a:r>
              <a:rPr lang="nl-BE" dirty="0" err="1"/>
              <a:t>books</a:t>
            </a:r>
            <a:r>
              <a:rPr lang="nl-BE" dirty="0"/>
              <a:t> </a:t>
            </a:r>
            <a:r>
              <a:rPr lang="nl-BE" dirty="0" err="1"/>
              <a:t>they</a:t>
            </a:r>
            <a:r>
              <a:rPr lang="nl-BE" dirty="0"/>
              <a:t> </a:t>
            </a:r>
            <a:r>
              <a:rPr lang="nl-BE" dirty="0" err="1"/>
              <a:t>didn’t</a:t>
            </a:r>
            <a:r>
              <a:rPr lang="nl-BE" dirty="0"/>
              <a:t> </a:t>
            </a:r>
            <a:r>
              <a:rPr lang="nl-BE" dirty="0" err="1"/>
              <a:t>know</a:t>
            </a:r>
            <a:r>
              <a:rPr lang="nl-BE" dirty="0"/>
              <a:t> </a:t>
            </a:r>
            <a:r>
              <a:rPr lang="nl-BE" dirty="0" err="1"/>
              <a:t>they</a:t>
            </a:r>
            <a:r>
              <a:rPr lang="nl-BE" dirty="0"/>
              <a:t> </a:t>
            </a:r>
            <a:r>
              <a:rPr lang="nl-BE" dirty="0" err="1"/>
              <a:t>were</a:t>
            </a:r>
            <a:r>
              <a:rPr lang="nl-BE" dirty="0"/>
              <a:t> </a:t>
            </a:r>
            <a:r>
              <a:rPr lang="nl-BE" dirty="0" err="1"/>
              <a:t>looking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/ </a:t>
            </a:r>
            <a:r>
              <a:rPr lang="nl-BE" dirty="0" err="1"/>
              <a:t>Helping</a:t>
            </a:r>
            <a:r>
              <a:rPr lang="nl-BE" dirty="0"/>
              <a:t> </a:t>
            </a:r>
            <a:r>
              <a:rPr lang="nl-BE" dirty="0" err="1"/>
              <a:t>customers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find</a:t>
            </a:r>
            <a:r>
              <a:rPr lang="nl-BE" dirty="0"/>
              <a:t> </a:t>
            </a:r>
            <a:r>
              <a:rPr lang="nl-BE" dirty="0" err="1"/>
              <a:t>your</a:t>
            </a:r>
            <a:r>
              <a:rPr lang="nl-BE" dirty="0"/>
              <a:t> </a:t>
            </a:r>
            <a:r>
              <a:rPr lang="nl-BE" dirty="0" err="1"/>
              <a:t>bookstore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giving</a:t>
            </a:r>
            <a:r>
              <a:rPr lang="nl-BE" dirty="0"/>
              <a:t> </a:t>
            </a:r>
            <a:r>
              <a:rPr lang="nl-BE" dirty="0" err="1"/>
              <a:t>them</a:t>
            </a:r>
            <a:r>
              <a:rPr lang="nl-BE" dirty="0"/>
              <a:t> </a:t>
            </a:r>
            <a:r>
              <a:rPr lang="nl-BE" dirty="0" err="1"/>
              <a:t>reasons</a:t>
            </a:r>
            <a:r>
              <a:rPr lang="nl-BE" dirty="0"/>
              <a:t> </a:t>
            </a:r>
            <a:r>
              <a:rPr lang="nl-BE" dirty="0" err="1"/>
              <a:t>discover</a:t>
            </a:r>
            <a:r>
              <a:rPr lang="nl-BE" dirty="0"/>
              <a:t> </a:t>
            </a:r>
            <a:r>
              <a:rPr lang="nl-BE" dirty="0" err="1"/>
              <a:t>you</a:t>
            </a:r>
            <a:r>
              <a:rPr lang="nl-BE" dirty="0"/>
              <a:t> / It’s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mapping</a:t>
            </a:r>
            <a:r>
              <a:rPr lang="nl-BE" dirty="0"/>
              <a:t> out the customer </a:t>
            </a:r>
            <a:r>
              <a:rPr lang="nl-BE" dirty="0" err="1"/>
              <a:t>journey</a:t>
            </a:r>
            <a:r>
              <a:rPr lang="nl-BE" dirty="0"/>
              <a:t> of </a:t>
            </a:r>
            <a:r>
              <a:rPr lang="nl-BE" dirty="0" err="1"/>
              <a:t>your</a:t>
            </a:r>
            <a:r>
              <a:rPr lang="nl-BE" dirty="0"/>
              <a:t> store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looking</a:t>
            </a:r>
            <a:r>
              <a:rPr lang="nl-BE" dirty="0"/>
              <a:t> at </a:t>
            </a:r>
            <a:r>
              <a:rPr lang="nl-BE" dirty="0" err="1"/>
              <a:t>opportunities</a:t>
            </a:r>
            <a:endParaRPr lang="nl-B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 err="1"/>
              <a:t>Projects</a:t>
            </a:r>
            <a:r>
              <a:rPr lang="nl-BE" dirty="0"/>
              <a:t> : Reading Room &amp; </a:t>
            </a:r>
            <a:r>
              <a:rPr lang="nl-BE" dirty="0" err="1"/>
              <a:t>semantic</a:t>
            </a:r>
            <a:r>
              <a:rPr lang="nl-BE" dirty="0"/>
              <a:t> engine</a:t>
            </a:r>
            <a:endParaRPr lang="nl-B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/>
          </a:p>
        </p:txBody>
      </p:sp>
      <p:pic>
        <p:nvPicPr>
          <p:cNvPr id="26626" name="Afbeelding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4200" y="3068638"/>
            <a:ext cx="2852738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Afbeelding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068638"/>
            <a:ext cx="4587875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kstvak 6"/>
          <p:cNvSpPr txBox="1">
            <a:spLocks noChangeArrowheads="1"/>
          </p:cNvSpPr>
          <p:nvPr/>
        </p:nvSpPr>
        <p:spPr bwMode="auto">
          <a:xfrm>
            <a:off x="5664200" y="4221163"/>
            <a:ext cx="285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l-SI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Tijdelijke aanduiding voor inhoud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206500"/>
            <a:ext cx="8582025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395288" y="188913"/>
            <a:ext cx="3816350" cy="3683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/>
              <a:t>Project : Digital </a:t>
            </a:r>
            <a:r>
              <a:rPr lang="nl-BE" dirty="0" err="1"/>
              <a:t>Signage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Bookstores</a:t>
            </a:r>
            <a:endParaRPr lang="nl-B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Afbeelding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899592" y="4365104"/>
            <a:ext cx="7344816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Trend 3 :</a:t>
            </a:r>
            <a:r>
              <a:rPr lang="nl-BE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Personalized</a:t>
            </a: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/ Unique</a:t>
            </a:r>
            <a:endParaRPr lang="nl-BE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84213" y="404813"/>
            <a:ext cx="7488237" cy="1754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/>
              <a:t>It’s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creating</a:t>
            </a:r>
            <a:r>
              <a:rPr lang="nl-BE" dirty="0"/>
              <a:t> </a:t>
            </a:r>
            <a:r>
              <a:rPr lang="nl-BE" dirty="0" err="1"/>
              <a:t>unique</a:t>
            </a:r>
            <a:r>
              <a:rPr lang="nl-BE" dirty="0"/>
              <a:t> </a:t>
            </a:r>
            <a:r>
              <a:rPr lang="nl-BE" dirty="0" err="1"/>
              <a:t>experiences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products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strengthen</a:t>
            </a:r>
            <a:r>
              <a:rPr lang="nl-BE" dirty="0"/>
              <a:t> the bond </a:t>
            </a:r>
            <a:r>
              <a:rPr lang="nl-BE" dirty="0" err="1"/>
              <a:t>between</a:t>
            </a:r>
            <a:r>
              <a:rPr lang="nl-BE" dirty="0"/>
              <a:t> the </a:t>
            </a:r>
            <a:r>
              <a:rPr lang="nl-BE" dirty="0" err="1"/>
              <a:t>bookshop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the customer / </a:t>
            </a:r>
            <a:r>
              <a:rPr lang="nl-BE" dirty="0" err="1"/>
              <a:t>Being</a:t>
            </a:r>
            <a:r>
              <a:rPr lang="nl-BE" dirty="0"/>
              <a:t> </a:t>
            </a:r>
            <a:r>
              <a:rPr lang="nl-BE" dirty="0" err="1"/>
              <a:t>able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offer the customer a </a:t>
            </a:r>
            <a:r>
              <a:rPr lang="nl-BE" dirty="0" err="1"/>
              <a:t>book</a:t>
            </a:r>
            <a:r>
              <a:rPr lang="nl-BE" dirty="0"/>
              <a:t> in </a:t>
            </a:r>
            <a:r>
              <a:rPr lang="nl-BE" dirty="0" err="1"/>
              <a:t>any</a:t>
            </a:r>
            <a:r>
              <a:rPr lang="nl-BE" dirty="0"/>
              <a:t> format </a:t>
            </a:r>
            <a:r>
              <a:rPr lang="nl-BE" dirty="0" err="1"/>
              <a:t>printed</a:t>
            </a:r>
            <a:r>
              <a:rPr lang="nl-BE" dirty="0"/>
              <a:t> or digital / </a:t>
            </a:r>
            <a:r>
              <a:rPr lang="nl-BE" dirty="0" err="1"/>
              <a:t>guiding</a:t>
            </a:r>
            <a:r>
              <a:rPr lang="nl-BE" dirty="0"/>
              <a:t> </a:t>
            </a:r>
            <a:r>
              <a:rPr lang="nl-BE" dirty="0" err="1"/>
              <a:t>customers</a:t>
            </a:r>
            <a:r>
              <a:rPr lang="nl-BE" dirty="0"/>
              <a:t> </a:t>
            </a:r>
            <a:r>
              <a:rPr lang="nl-BE" dirty="0" err="1"/>
              <a:t>through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</a:t>
            </a:r>
            <a:r>
              <a:rPr lang="nl-BE" dirty="0" err="1"/>
              <a:t>recommended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them</a:t>
            </a:r>
            <a:r>
              <a:rPr lang="nl-BE" dirty="0"/>
              <a:t> </a:t>
            </a:r>
            <a:r>
              <a:rPr lang="nl-BE" dirty="0" err="1"/>
              <a:t>based</a:t>
            </a:r>
            <a:r>
              <a:rPr lang="nl-BE" dirty="0"/>
              <a:t> </a:t>
            </a:r>
            <a:r>
              <a:rPr lang="nl-BE" dirty="0" err="1"/>
              <a:t>upon</a:t>
            </a:r>
            <a:r>
              <a:rPr lang="nl-BE" dirty="0"/>
              <a:t> </a:t>
            </a:r>
            <a:r>
              <a:rPr lang="nl-BE" dirty="0" err="1"/>
              <a:t>their</a:t>
            </a:r>
            <a:r>
              <a:rPr lang="nl-BE" dirty="0"/>
              <a:t> </a:t>
            </a:r>
            <a:r>
              <a:rPr lang="nl-BE" dirty="0" err="1"/>
              <a:t>interests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customer </a:t>
            </a:r>
            <a:r>
              <a:rPr lang="nl-BE" dirty="0" err="1"/>
              <a:t>history</a:t>
            </a:r>
            <a:r>
              <a:rPr lang="nl-BE" dirty="0"/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/>
              <a:t>project : ‘</a:t>
            </a:r>
            <a:r>
              <a:rPr lang="nl-BE" dirty="0" err="1"/>
              <a:t>especially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you</a:t>
            </a:r>
            <a:r>
              <a:rPr lang="nl-BE" dirty="0"/>
              <a:t>’ </a:t>
            </a:r>
            <a:r>
              <a:rPr lang="nl-BE" dirty="0" err="1"/>
              <a:t>recommendations</a:t>
            </a:r>
            <a:r>
              <a:rPr lang="nl-BE" dirty="0"/>
              <a:t> </a:t>
            </a:r>
            <a:r>
              <a:rPr lang="nl-BE" dirty="0" err="1"/>
              <a:t>through</a:t>
            </a:r>
            <a:r>
              <a:rPr lang="nl-BE" dirty="0"/>
              <a:t> </a:t>
            </a:r>
            <a:r>
              <a:rPr lang="nl-BE" dirty="0" err="1"/>
              <a:t>your</a:t>
            </a:r>
            <a:r>
              <a:rPr lang="nl-BE" dirty="0"/>
              <a:t> </a:t>
            </a:r>
            <a:r>
              <a:rPr lang="nl-BE" dirty="0" err="1"/>
              <a:t>smartphone</a:t>
            </a:r>
            <a:endParaRPr lang="nl-BE" dirty="0"/>
          </a:p>
        </p:txBody>
      </p:sp>
      <p:pic>
        <p:nvPicPr>
          <p:cNvPr id="29698" name="Afbeelding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2924175"/>
            <a:ext cx="3713162" cy="264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Afbeelding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279775"/>
            <a:ext cx="3576637" cy="357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Afbeelding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179512" y="404664"/>
            <a:ext cx="859018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Trend 4 : </a:t>
            </a:r>
            <a:r>
              <a:rPr lang="nl-BE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Cocreation</a:t>
            </a: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/ </a:t>
            </a:r>
            <a:r>
              <a:rPr lang="nl-BE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Collaboration</a:t>
            </a:r>
            <a:endParaRPr lang="nl-BE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95288" y="404813"/>
            <a:ext cx="8208962" cy="1754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 err="1"/>
              <a:t>Working</a:t>
            </a:r>
            <a:r>
              <a:rPr lang="nl-BE" dirty="0"/>
              <a:t> </a:t>
            </a:r>
            <a:r>
              <a:rPr lang="nl-BE" dirty="0" err="1"/>
              <a:t>together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create</a:t>
            </a:r>
            <a:r>
              <a:rPr lang="nl-BE" dirty="0"/>
              <a:t> </a:t>
            </a:r>
            <a:r>
              <a:rPr lang="nl-BE" dirty="0" err="1"/>
              <a:t>better</a:t>
            </a:r>
            <a:r>
              <a:rPr lang="nl-BE" dirty="0"/>
              <a:t> customer </a:t>
            </a:r>
            <a:r>
              <a:rPr lang="nl-BE" dirty="0" err="1"/>
              <a:t>experiences</a:t>
            </a:r>
            <a:r>
              <a:rPr lang="nl-BE" dirty="0"/>
              <a:t> </a:t>
            </a:r>
            <a:r>
              <a:rPr lang="nl-BE" dirty="0"/>
              <a:t>/ </a:t>
            </a:r>
            <a:r>
              <a:rPr lang="nl-BE" dirty="0" err="1"/>
              <a:t>Adding</a:t>
            </a:r>
            <a:r>
              <a:rPr lang="nl-BE" dirty="0"/>
              <a:t> </a:t>
            </a:r>
            <a:r>
              <a:rPr lang="nl-BE" dirty="0" err="1"/>
              <a:t>layers</a:t>
            </a:r>
            <a:r>
              <a:rPr lang="nl-BE" dirty="0"/>
              <a:t> over the </a:t>
            </a:r>
            <a:r>
              <a:rPr lang="nl-BE" dirty="0" err="1"/>
              <a:t>shopping</a:t>
            </a:r>
            <a:r>
              <a:rPr lang="nl-BE" dirty="0"/>
              <a:t> </a:t>
            </a:r>
            <a:r>
              <a:rPr lang="nl-BE" dirty="0" err="1"/>
              <a:t>experiene</a:t>
            </a:r>
            <a:r>
              <a:rPr lang="nl-BE" dirty="0"/>
              <a:t> / </a:t>
            </a:r>
            <a:r>
              <a:rPr lang="nl-BE" dirty="0" err="1"/>
              <a:t>Activating</a:t>
            </a:r>
            <a:r>
              <a:rPr lang="nl-BE" dirty="0"/>
              <a:t> </a:t>
            </a:r>
            <a:r>
              <a:rPr lang="nl-BE" dirty="0" err="1"/>
              <a:t>your</a:t>
            </a:r>
            <a:r>
              <a:rPr lang="nl-BE" dirty="0"/>
              <a:t> </a:t>
            </a:r>
            <a:r>
              <a:rPr lang="nl-BE" dirty="0" err="1"/>
              <a:t>customers</a:t>
            </a:r>
            <a:r>
              <a:rPr lang="nl-BE" dirty="0"/>
              <a:t> </a:t>
            </a:r>
            <a:r>
              <a:rPr lang="nl-BE" dirty="0" err="1"/>
              <a:t>by</a:t>
            </a:r>
            <a:r>
              <a:rPr lang="nl-BE" dirty="0"/>
              <a:t> making </a:t>
            </a:r>
            <a:r>
              <a:rPr lang="nl-BE" dirty="0" err="1"/>
              <a:t>them</a:t>
            </a:r>
            <a:r>
              <a:rPr lang="nl-BE" dirty="0"/>
              <a:t> a part of the shop / </a:t>
            </a:r>
            <a:r>
              <a:rPr lang="nl-BE" dirty="0" err="1"/>
              <a:t>Working</a:t>
            </a:r>
            <a:r>
              <a:rPr lang="nl-BE" dirty="0"/>
              <a:t> </a:t>
            </a:r>
            <a:r>
              <a:rPr lang="nl-BE" dirty="0" err="1"/>
              <a:t>together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content providers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create</a:t>
            </a:r>
            <a:r>
              <a:rPr lang="nl-BE" dirty="0"/>
              <a:t> personal </a:t>
            </a:r>
            <a:r>
              <a:rPr lang="nl-BE" dirty="0" err="1"/>
              <a:t>products</a:t>
            </a:r>
            <a:r>
              <a:rPr lang="nl-BE" dirty="0"/>
              <a:t> / </a:t>
            </a:r>
            <a:r>
              <a:rPr lang="nl-BE" dirty="0" err="1"/>
              <a:t>Local</a:t>
            </a:r>
            <a:r>
              <a:rPr lang="nl-BE" dirty="0"/>
              <a:t> </a:t>
            </a:r>
            <a:r>
              <a:rPr lang="nl-BE" dirty="0" err="1"/>
              <a:t>collaboration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create</a:t>
            </a:r>
            <a:r>
              <a:rPr lang="nl-BE" dirty="0"/>
              <a:t> a </a:t>
            </a:r>
            <a:r>
              <a:rPr lang="nl-BE" dirty="0" err="1"/>
              <a:t>better</a:t>
            </a:r>
            <a:r>
              <a:rPr lang="nl-BE" dirty="0"/>
              <a:t> service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 err="1"/>
              <a:t>Projects</a:t>
            </a:r>
            <a:r>
              <a:rPr lang="nl-BE" dirty="0"/>
              <a:t> : </a:t>
            </a:r>
            <a:r>
              <a:rPr lang="nl-BE" dirty="0"/>
              <a:t>C</a:t>
            </a:r>
            <a:r>
              <a:rPr lang="nl-BE" dirty="0"/>
              <a:t>onnect </a:t>
            </a:r>
            <a:r>
              <a:rPr lang="nl-BE" dirty="0" err="1"/>
              <a:t>local</a:t>
            </a:r>
            <a:r>
              <a:rPr lang="nl-BE" dirty="0"/>
              <a:t> &amp; </a:t>
            </a:r>
            <a:r>
              <a:rPr lang="nl-BE" dirty="0" err="1"/>
              <a:t>social</a:t>
            </a:r>
            <a:endParaRPr lang="nl-BE" dirty="0"/>
          </a:p>
        </p:txBody>
      </p:sp>
      <p:sp>
        <p:nvSpPr>
          <p:cNvPr id="3" name="Tekstvak 2"/>
          <p:cNvSpPr txBox="1"/>
          <p:nvPr/>
        </p:nvSpPr>
        <p:spPr>
          <a:xfrm>
            <a:off x="684213" y="2852738"/>
            <a:ext cx="7559675" cy="646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 err="1"/>
              <a:t>Bookstores</a:t>
            </a:r>
            <a:r>
              <a:rPr lang="nl-BE" dirty="0"/>
              <a:t> have a lot of data on </a:t>
            </a:r>
            <a:r>
              <a:rPr lang="nl-BE" dirty="0" err="1"/>
              <a:t>their</a:t>
            </a:r>
            <a:r>
              <a:rPr lang="nl-BE" dirty="0"/>
              <a:t> </a:t>
            </a:r>
            <a:r>
              <a:rPr lang="nl-BE" dirty="0" err="1"/>
              <a:t>customers</a:t>
            </a:r>
            <a:r>
              <a:rPr lang="nl-BE" dirty="0"/>
              <a:t>. </a:t>
            </a:r>
            <a:r>
              <a:rPr lang="nl-BE" dirty="0" err="1"/>
              <a:t>Why</a:t>
            </a:r>
            <a:r>
              <a:rPr lang="nl-BE" dirty="0"/>
              <a:t>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use</a:t>
            </a:r>
            <a:r>
              <a:rPr lang="nl-BE" dirty="0"/>
              <a:t> </a:t>
            </a:r>
            <a:r>
              <a:rPr lang="nl-BE" dirty="0" err="1"/>
              <a:t>this</a:t>
            </a:r>
            <a:r>
              <a:rPr lang="nl-BE" dirty="0"/>
              <a:t> data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create</a:t>
            </a:r>
            <a:r>
              <a:rPr lang="nl-BE" dirty="0"/>
              <a:t> personal </a:t>
            </a:r>
            <a:r>
              <a:rPr lang="nl-BE" dirty="0" err="1"/>
              <a:t>experiences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products</a:t>
            </a:r>
            <a:r>
              <a:rPr lang="nl-BE" dirty="0"/>
              <a:t>?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684213" y="4221163"/>
            <a:ext cx="7559675" cy="646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 err="1"/>
              <a:t>Local</a:t>
            </a:r>
            <a:r>
              <a:rPr lang="nl-BE" dirty="0"/>
              <a:t> </a:t>
            </a:r>
            <a:r>
              <a:rPr lang="nl-BE" dirty="0" err="1"/>
              <a:t>bookstores</a:t>
            </a:r>
            <a:r>
              <a:rPr lang="nl-BE" dirty="0"/>
              <a:t> are collaborating </a:t>
            </a:r>
            <a:r>
              <a:rPr lang="nl-BE" dirty="0" err="1"/>
              <a:t>with</a:t>
            </a:r>
            <a:r>
              <a:rPr lang="nl-BE" dirty="0"/>
              <a:t> bike </a:t>
            </a:r>
            <a:r>
              <a:rPr lang="nl-BE" dirty="0" err="1"/>
              <a:t>courriers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instantly</a:t>
            </a:r>
            <a:r>
              <a:rPr lang="nl-BE" dirty="0"/>
              <a:t> </a:t>
            </a:r>
            <a:r>
              <a:rPr lang="nl-BE" dirty="0" err="1"/>
              <a:t>deliver</a:t>
            </a:r>
            <a:r>
              <a:rPr lang="nl-BE" dirty="0"/>
              <a:t> </a:t>
            </a:r>
            <a:r>
              <a:rPr lang="nl-BE" dirty="0" err="1"/>
              <a:t>local</a:t>
            </a:r>
            <a:r>
              <a:rPr lang="nl-BE" dirty="0"/>
              <a:t> orders </a:t>
            </a:r>
            <a:r>
              <a:rPr lang="nl-BE" dirty="0" err="1"/>
              <a:t>to</a:t>
            </a:r>
            <a:r>
              <a:rPr lang="nl-BE" dirty="0"/>
              <a:t> the </a:t>
            </a:r>
            <a:r>
              <a:rPr lang="nl-BE" dirty="0" err="1"/>
              <a:t>customers</a:t>
            </a:r>
            <a:r>
              <a:rPr lang="nl-BE" dirty="0"/>
              <a:t> homes.</a:t>
            </a:r>
            <a:endParaRPr lang="nl-B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Afbeelding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1331640" y="404664"/>
            <a:ext cx="648072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Trend 5 : </a:t>
            </a:r>
            <a:r>
              <a:rPr lang="nl-BE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Social</a:t>
            </a: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</a:t>
            </a:r>
            <a:r>
              <a:rPr lang="nl-BE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connection</a:t>
            </a:r>
            <a:endParaRPr lang="nl-BE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1188" y="404813"/>
            <a:ext cx="7848600" cy="14779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/>
              <a:t>It’s </a:t>
            </a:r>
            <a:r>
              <a:rPr lang="nl-BE" dirty="0" err="1"/>
              <a:t>not</a:t>
            </a:r>
            <a:r>
              <a:rPr lang="nl-BE" dirty="0"/>
              <a:t> the reading as </a:t>
            </a:r>
            <a:r>
              <a:rPr lang="nl-BE" dirty="0" err="1"/>
              <a:t>such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is a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process</a:t>
            </a:r>
            <a:r>
              <a:rPr lang="nl-BE" dirty="0"/>
              <a:t>, but </a:t>
            </a:r>
            <a:r>
              <a:rPr lang="nl-BE" dirty="0" err="1"/>
              <a:t>talking</a:t>
            </a:r>
            <a:r>
              <a:rPr lang="nl-BE" dirty="0"/>
              <a:t>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is. </a:t>
            </a:r>
            <a:r>
              <a:rPr lang="nl-BE" dirty="0" err="1"/>
              <a:t>This</a:t>
            </a:r>
            <a:r>
              <a:rPr lang="nl-BE" dirty="0"/>
              <a:t> </a:t>
            </a:r>
            <a:r>
              <a:rPr lang="nl-BE" dirty="0" err="1"/>
              <a:t>one</a:t>
            </a:r>
            <a:r>
              <a:rPr lang="nl-BE" dirty="0"/>
              <a:t> is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sharing</a:t>
            </a:r>
            <a:r>
              <a:rPr lang="nl-BE" dirty="0"/>
              <a:t> </a:t>
            </a:r>
            <a:r>
              <a:rPr lang="nl-BE" dirty="0" err="1"/>
              <a:t>experiences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being</a:t>
            </a:r>
            <a:r>
              <a:rPr lang="nl-BE" dirty="0"/>
              <a:t> </a:t>
            </a:r>
            <a:r>
              <a:rPr lang="nl-BE" dirty="0" err="1"/>
              <a:t>guided</a:t>
            </a:r>
            <a:r>
              <a:rPr lang="nl-BE" dirty="0"/>
              <a:t> </a:t>
            </a:r>
            <a:r>
              <a:rPr lang="nl-BE" dirty="0" err="1"/>
              <a:t>by</a:t>
            </a:r>
            <a:r>
              <a:rPr lang="nl-BE" dirty="0"/>
              <a:t> sources </a:t>
            </a:r>
            <a:r>
              <a:rPr lang="nl-BE" dirty="0" err="1"/>
              <a:t>you</a:t>
            </a:r>
            <a:r>
              <a:rPr lang="nl-BE" dirty="0"/>
              <a:t> trust. / It’s </a:t>
            </a:r>
            <a:r>
              <a:rPr lang="nl-BE" dirty="0" err="1"/>
              <a:t>connecting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your</a:t>
            </a:r>
            <a:r>
              <a:rPr lang="nl-BE" dirty="0"/>
              <a:t>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network</a:t>
            </a:r>
            <a:endParaRPr lang="nl-B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/>
              <a:t>project : </a:t>
            </a:r>
            <a:r>
              <a:rPr lang="nl-BE" dirty="0" err="1"/>
              <a:t>iWish</a:t>
            </a:r>
            <a:endParaRPr lang="nl-BE" dirty="0"/>
          </a:p>
        </p:txBody>
      </p:sp>
      <p:pic>
        <p:nvPicPr>
          <p:cNvPr id="33794" name="Afbeelding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2006600"/>
            <a:ext cx="122396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182452" y="2996952"/>
          <a:ext cx="6707088" cy="3201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 descr="http://technabob.com/blog/wp-content/uploads/2013/04/facebook-mobile-home-htc-smartphone.jpg"/>
          <p:cNvSpPr>
            <a:spLocks noChangeAspect="1" noChangeArrowheads="1"/>
          </p:cNvSpPr>
          <p:nvPr/>
        </p:nvSpPr>
        <p:spPr bwMode="auto">
          <a:xfrm>
            <a:off x="155575" y="-160020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l-SI">
              <a:latin typeface="Calibri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58483" y="476672"/>
            <a:ext cx="3816424" cy="28007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8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Past Decade</a:t>
            </a:r>
            <a:endParaRPr lang="nl-BE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552950" y="1341438"/>
            <a:ext cx="4321175" cy="26765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400" dirty="0"/>
              <a:t>Internet has </a:t>
            </a:r>
            <a:r>
              <a:rPr lang="nl-BE" sz="2400" dirty="0" err="1"/>
              <a:t>embedded</a:t>
            </a:r>
            <a:r>
              <a:rPr lang="nl-BE" sz="2400" dirty="0"/>
              <a:t> </a:t>
            </a:r>
            <a:r>
              <a:rPr lang="nl-BE" sz="2400" dirty="0" err="1"/>
              <a:t>itself</a:t>
            </a:r>
            <a:r>
              <a:rPr lang="nl-BE" sz="2400" dirty="0"/>
              <a:t> </a:t>
            </a:r>
            <a:r>
              <a:rPr lang="nl-BE" sz="2400" dirty="0" err="1"/>
              <a:t>into</a:t>
            </a:r>
            <a:r>
              <a:rPr lang="nl-BE" sz="2400" dirty="0"/>
              <a:t> </a:t>
            </a:r>
            <a:r>
              <a:rPr lang="nl-BE" sz="2400" dirty="0" err="1"/>
              <a:t>our</a:t>
            </a:r>
            <a:r>
              <a:rPr lang="nl-BE" sz="2400" dirty="0"/>
              <a:t> </a:t>
            </a:r>
            <a:r>
              <a:rPr lang="nl-BE" sz="2400" dirty="0" err="1"/>
              <a:t>everyday</a:t>
            </a:r>
            <a:r>
              <a:rPr lang="nl-BE" sz="2400" dirty="0"/>
              <a:t> </a:t>
            </a:r>
            <a:r>
              <a:rPr lang="nl-BE" sz="2400" dirty="0" err="1"/>
              <a:t>experiences</a:t>
            </a:r>
            <a:r>
              <a:rPr lang="nl-BE" sz="2400" dirty="0"/>
              <a:t> </a:t>
            </a:r>
            <a:r>
              <a:rPr lang="nl-BE" sz="2400" dirty="0" err="1"/>
              <a:t>and</a:t>
            </a:r>
            <a:r>
              <a:rPr lang="nl-BE" sz="2400" dirty="0"/>
              <a:t> made </a:t>
            </a:r>
            <a:r>
              <a:rPr lang="nl-BE" sz="2400" dirty="0" err="1"/>
              <a:t>our</a:t>
            </a:r>
            <a:r>
              <a:rPr lang="nl-BE" sz="2400" dirty="0"/>
              <a:t> life </a:t>
            </a:r>
            <a:r>
              <a:rPr lang="nl-BE" sz="2400" dirty="0" err="1"/>
              <a:t>easier</a:t>
            </a:r>
            <a:r>
              <a:rPr lang="nl-BE" sz="2400" dirty="0"/>
              <a:t>. </a:t>
            </a:r>
            <a:r>
              <a:rPr lang="nl-BE" sz="2400" dirty="0" err="1"/>
              <a:t>By</a:t>
            </a:r>
            <a:r>
              <a:rPr lang="nl-BE" sz="2400" dirty="0"/>
              <a:t> </a:t>
            </a:r>
            <a:r>
              <a:rPr lang="nl-BE" sz="2400" dirty="0" err="1"/>
              <a:t>doing</a:t>
            </a:r>
            <a:r>
              <a:rPr lang="nl-BE" sz="2400" dirty="0"/>
              <a:t> </a:t>
            </a:r>
            <a:r>
              <a:rPr lang="nl-BE" sz="2400" dirty="0" err="1"/>
              <a:t>that</a:t>
            </a:r>
            <a:r>
              <a:rPr lang="nl-BE" sz="2400" dirty="0"/>
              <a:t>, </a:t>
            </a:r>
            <a:r>
              <a:rPr lang="nl-BE" sz="2400" dirty="0" err="1"/>
              <a:t>it</a:t>
            </a:r>
            <a:r>
              <a:rPr lang="nl-BE" sz="2400" dirty="0"/>
              <a:t> made </a:t>
            </a:r>
            <a:r>
              <a:rPr lang="nl-BE" sz="2400" dirty="0" err="1"/>
              <a:t>many</a:t>
            </a:r>
            <a:r>
              <a:rPr lang="nl-BE" sz="2400" dirty="0"/>
              <a:t> actions </a:t>
            </a:r>
            <a:r>
              <a:rPr lang="nl-BE" sz="2400" dirty="0" err="1"/>
              <a:t>and</a:t>
            </a:r>
            <a:r>
              <a:rPr lang="nl-BE" sz="2400" dirty="0"/>
              <a:t> </a:t>
            </a:r>
            <a:r>
              <a:rPr lang="nl-BE" sz="2400" dirty="0" err="1"/>
              <a:t>certainties</a:t>
            </a:r>
            <a:r>
              <a:rPr lang="nl-BE" sz="2400" dirty="0"/>
              <a:t> </a:t>
            </a:r>
            <a:r>
              <a:rPr lang="nl-BE" sz="2400" dirty="0" err="1"/>
              <a:t>outdated</a:t>
            </a:r>
            <a:r>
              <a:rPr lang="nl-BE" sz="2400" dirty="0"/>
              <a:t> </a:t>
            </a:r>
            <a:r>
              <a:rPr lang="nl-BE" sz="2400" dirty="0" err="1"/>
              <a:t>and</a:t>
            </a:r>
            <a:r>
              <a:rPr lang="nl-BE" sz="2400" dirty="0"/>
              <a:t> obsolete. </a:t>
            </a:r>
            <a:r>
              <a:rPr lang="nl-BE" sz="2400" dirty="0" err="1"/>
              <a:t>And</a:t>
            </a:r>
            <a:r>
              <a:rPr lang="nl-BE" sz="2400" dirty="0"/>
              <a:t> </a:t>
            </a:r>
            <a:r>
              <a:rPr lang="nl-BE" sz="2400" dirty="0" err="1"/>
              <a:t>there</a:t>
            </a:r>
            <a:r>
              <a:rPr lang="nl-BE" sz="2400" dirty="0"/>
              <a:t> is no way back.</a:t>
            </a:r>
            <a:endParaRPr lang="nl-BE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809625" y="4437063"/>
            <a:ext cx="7488238" cy="18161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800" dirty="0"/>
              <a:t>In </a:t>
            </a:r>
            <a:r>
              <a:rPr lang="nl-BE" sz="2800" dirty="0" err="1"/>
              <a:t>retail</a:t>
            </a:r>
            <a:r>
              <a:rPr lang="nl-BE" sz="2800" dirty="0"/>
              <a:t> </a:t>
            </a:r>
            <a:r>
              <a:rPr lang="nl-BE" sz="2800" dirty="0" err="1"/>
              <a:t>alone</a:t>
            </a:r>
            <a:r>
              <a:rPr lang="nl-BE" sz="2800" dirty="0"/>
              <a:t> : Clicks </a:t>
            </a:r>
            <a:r>
              <a:rPr lang="nl-BE" sz="2800" dirty="0" err="1"/>
              <a:t>and</a:t>
            </a:r>
            <a:r>
              <a:rPr lang="nl-BE" sz="2800" dirty="0"/>
              <a:t> </a:t>
            </a:r>
            <a:r>
              <a:rPr lang="nl-BE" sz="2800" dirty="0" err="1"/>
              <a:t>Bricks</a:t>
            </a:r>
            <a:r>
              <a:rPr lang="nl-BE" sz="2800" dirty="0"/>
              <a:t> / </a:t>
            </a:r>
            <a:r>
              <a:rPr lang="nl-BE" sz="2800" dirty="0" err="1"/>
              <a:t>Functional</a:t>
            </a:r>
            <a:r>
              <a:rPr lang="nl-BE" sz="2800" dirty="0"/>
              <a:t> </a:t>
            </a:r>
            <a:r>
              <a:rPr lang="nl-BE" sz="2800" dirty="0" err="1"/>
              <a:t>and</a:t>
            </a:r>
            <a:r>
              <a:rPr lang="nl-BE" sz="2800" dirty="0"/>
              <a:t> </a:t>
            </a:r>
            <a:r>
              <a:rPr lang="nl-BE" sz="2800" dirty="0" err="1"/>
              <a:t>emotive</a:t>
            </a:r>
            <a:r>
              <a:rPr lang="nl-BE" sz="2800" dirty="0"/>
              <a:t> </a:t>
            </a:r>
            <a:r>
              <a:rPr lang="nl-BE" sz="2800" dirty="0" err="1"/>
              <a:t>shopping</a:t>
            </a:r>
            <a:r>
              <a:rPr lang="nl-BE" sz="2800" dirty="0"/>
              <a:t> /  </a:t>
            </a:r>
            <a:r>
              <a:rPr lang="nl-BE" sz="2800" dirty="0" err="1"/>
              <a:t>Social</a:t>
            </a:r>
            <a:r>
              <a:rPr lang="nl-BE" sz="2800" dirty="0"/>
              <a:t> Media / Smartphones / Gaming / </a:t>
            </a:r>
            <a:r>
              <a:rPr lang="nl-BE" sz="2800" dirty="0" err="1"/>
              <a:t>Showrooming</a:t>
            </a:r>
            <a:r>
              <a:rPr lang="nl-BE" sz="2800" dirty="0"/>
              <a:t> / </a:t>
            </a:r>
            <a:r>
              <a:rPr lang="nl-BE" sz="2800" dirty="0" err="1"/>
              <a:t>Streaming</a:t>
            </a:r>
            <a:r>
              <a:rPr lang="nl-BE" sz="2800" dirty="0"/>
              <a:t> / Downloads / ....</a:t>
            </a:r>
            <a:endParaRPr lang="nl-BE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258888" y="476250"/>
            <a:ext cx="6265862" cy="12001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7200" dirty="0" err="1"/>
              <a:t>Any</a:t>
            </a:r>
            <a:r>
              <a:rPr lang="nl-BE" sz="7200" dirty="0"/>
              <a:t> </a:t>
            </a:r>
            <a:r>
              <a:rPr lang="nl-BE" sz="7200" dirty="0" err="1"/>
              <a:t>questions</a:t>
            </a:r>
            <a:r>
              <a:rPr lang="nl-BE" sz="7200" dirty="0"/>
              <a:t>? </a:t>
            </a:r>
            <a:endParaRPr lang="nl-BE" sz="7200" dirty="0"/>
          </a:p>
        </p:txBody>
      </p:sp>
      <p:sp>
        <p:nvSpPr>
          <p:cNvPr id="5" name="Tekstvak 4"/>
          <p:cNvSpPr txBox="1"/>
          <p:nvPr/>
        </p:nvSpPr>
        <p:spPr>
          <a:xfrm>
            <a:off x="1619250" y="2708275"/>
            <a:ext cx="6121400" cy="26781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800" dirty="0" err="1"/>
              <a:t>Thank</a:t>
            </a:r>
            <a:r>
              <a:rPr lang="nl-BE" sz="2800" dirty="0"/>
              <a:t> </a:t>
            </a:r>
            <a:r>
              <a:rPr lang="nl-BE" sz="2800" dirty="0" err="1"/>
              <a:t>you</a:t>
            </a:r>
            <a:r>
              <a:rPr lang="nl-BE" sz="2800" dirty="0"/>
              <a:t>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800" dirty="0"/>
              <a:t>Contact me!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800" dirty="0"/>
              <a:t>email : </a:t>
            </a:r>
            <a:r>
              <a:rPr lang="nl-BE" sz="2800" dirty="0" err="1">
                <a:hlinkClick r:id="rId2"/>
              </a:rPr>
              <a:t>Davy@boek.be</a:t>
            </a:r>
            <a:endParaRPr lang="nl-BE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800" dirty="0" err="1"/>
              <a:t>twitter</a:t>
            </a:r>
            <a:r>
              <a:rPr lang="nl-BE" sz="2800" dirty="0"/>
              <a:t> : @</a:t>
            </a:r>
            <a:r>
              <a:rPr lang="nl-BE" sz="2800" dirty="0" err="1"/>
              <a:t>Davy_Hanegreefs</a:t>
            </a:r>
            <a:endParaRPr lang="nl-BE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7544" y="404664"/>
            <a:ext cx="7992888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Retail : </a:t>
            </a:r>
            <a:r>
              <a:rPr lang="nl-BE" sz="6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Amazon</a:t>
            </a:r>
            <a:r>
              <a:rPr lang="nl-BE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-effect</a:t>
            </a:r>
            <a:endParaRPr lang="nl-BE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608013" y="1844675"/>
            <a:ext cx="4681537" cy="295433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800" dirty="0" err="1"/>
              <a:t>Amazon</a:t>
            </a:r>
            <a:r>
              <a:rPr lang="nl-BE" sz="2800" dirty="0"/>
              <a:t> </a:t>
            </a:r>
            <a:r>
              <a:rPr lang="nl-BE" sz="2800" dirty="0" err="1"/>
              <a:t>understands</a:t>
            </a:r>
            <a:r>
              <a:rPr lang="nl-BE" sz="2800" dirty="0"/>
              <a:t> the </a:t>
            </a:r>
            <a:r>
              <a:rPr lang="nl-BE" sz="2800" dirty="0" err="1"/>
              <a:t>three</a:t>
            </a:r>
            <a:r>
              <a:rPr lang="nl-BE" sz="2800" dirty="0"/>
              <a:t> basic </a:t>
            </a:r>
            <a:r>
              <a:rPr lang="nl-BE" sz="2800" dirty="0" err="1"/>
              <a:t>principles</a:t>
            </a:r>
            <a:r>
              <a:rPr lang="nl-BE" sz="2800" dirty="0"/>
              <a:t> of </a:t>
            </a:r>
            <a:r>
              <a:rPr lang="nl-BE" sz="2800" dirty="0" err="1"/>
              <a:t>retail</a:t>
            </a:r>
            <a:r>
              <a:rPr lang="nl-BE" sz="2800" dirty="0"/>
              <a:t>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nl-BE" sz="2800" dirty="0"/>
              <a:t>Easy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nl-BE" sz="2800" dirty="0" err="1"/>
              <a:t>Cheap</a:t>
            </a:r>
            <a:r>
              <a:rPr lang="nl-BE" sz="2800" dirty="0"/>
              <a:t> </a:t>
            </a:r>
            <a:r>
              <a:rPr lang="nl-BE" sz="2800" dirty="0" err="1"/>
              <a:t>prices</a:t>
            </a:r>
            <a:endParaRPr lang="nl-BE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nl-BE" sz="2800" dirty="0"/>
              <a:t>Great customer </a:t>
            </a:r>
            <a:r>
              <a:rPr lang="nl-BE" sz="2800" dirty="0" err="1"/>
              <a:t>experience</a:t>
            </a:r>
            <a:endParaRPr lang="nl-BE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5508625" y="3716338"/>
            <a:ext cx="3311525" cy="267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800" dirty="0"/>
              <a:t>For the past decade </a:t>
            </a:r>
            <a:r>
              <a:rPr lang="nl-BE" sz="2800" dirty="0" err="1"/>
              <a:t>bookretail</a:t>
            </a:r>
            <a:r>
              <a:rPr lang="nl-BE" sz="2800" dirty="0"/>
              <a:t> has been </a:t>
            </a:r>
            <a:r>
              <a:rPr lang="nl-BE" sz="2800" dirty="0" err="1"/>
              <a:t>trying</a:t>
            </a:r>
            <a:r>
              <a:rPr lang="nl-BE" sz="2800" dirty="0"/>
              <a:t> </a:t>
            </a:r>
            <a:r>
              <a:rPr lang="nl-BE" sz="2800" dirty="0" err="1"/>
              <a:t>to</a:t>
            </a:r>
            <a:r>
              <a:rPr lang="nl-BE" sz="2800" dirty="0"/>
              <a:t> </a:t>
            </a:r>
            <a:r>
              <a:rPr lang="nl-BE" sz="2800" dirty="0" err="1"/>
              <a:t>simulate</a:t>
            </a:r>
            <a:r>
              <a:rPr lang="nl-BE" sz="2800" dirty="0"/>
              <a:t> </a:t>
            </a:r>
            <a:r>
              <a:rPr lang="nl-BE" sz="2800" dirty="0" err="1"/>
              <a:t>Amazon</a:t>
            </a:r>
            <a:r>
              <a:rPr lang="nl-BE" sz="2800" dirty="0"/>
              <a:t>. </a:t>
            </a:r>
            <a:r>
              <a:rPr lang="nl-BE" sz="2800" dirty="0" err="1"/>
              <a:t>Chasing</a:t>
            </a:r>
            <a:r>
              <a:rPr lang="nl-BE" sz="2800" dirty="0"/>
              <a:t> </a:t>
            </a:r>
            <a:r>
              <a:rPr lang="nl-BE" sz="2800" dirty="0" err="1"/>
              <a:t>after</a:t>
            </a:r>
            <a:r>
              <a:rPr lang="nl-BE" sz="2800" dirty="0"/>
              <a:t> </a:t>
            </a:r>
            <a:r>
              <a:rPr lang="nl-BE" sz="2800" dirty="0" err="1"/>
              <a:t>them</a:t>
            </a:r>
            <a:r>
              <a:rPr lang="nl-BE" sz="2800" dirty="0"/>
              <a:t> </a:t>
            </a:r>
            <a:r>
              <a:rPr lang="nl-BE" sz="2800" dirty="0" err="1"/>
              <a:t>with</a:t>
            </a:r>
            <a:r>
              <a:rPr lang="nl-BE" sz="2800" dirty="0"/>
              <a:t> </a:t>
            </a:r>
            <a:r>
              <a:rPr lang="nl-BE" sz="2800" dirty="0" err="1"/>
              <a:t>very</a:t>
            </a:r>
            <a:r>
              <a:rPr lang="nl-BE" sz="2800" dirty="0"/>
              <a:t> </a:t>
            </a:r>
            <a:r>
              <a:rPr lang="nl-BE" sz="2800" dirty="0" err="1"/>
              <a:t>little</a:t>
            </a:r>
            <a:r>
              <a:rPr lang="nl-BE" sz="2800" dirty="0"/>
              <a:t> </a:t>
            </a:r>
            <a:r>
              <a:rPr lang="nl-BE" sz="2800" dirty="0" err="1"/>
              <a:t>success</a:t>
            </a:r>
            <a:endParaRPr lang="nl-BE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l-BE" dirty="0"/>
          </a:p>
        </p:txBody>
      </p:sp>
      <p:pic>
        <p:nvPicPr>
          <p:cNvPr id="18434" name="Afbeelding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3556" y="476672"/>
            <a:ext cx="8816888" cy="136207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BE" sz="6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 </a:t>
            </a:r>
            <a:r>
              <a:rPr lang="nl-BE" sz="6600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bricks</a:t>
            </a:r>
            <a:r>
              <a:rPr lang="nl-BE" sz="6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nl-BE" sz="6600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bookstores</a:t>
            </a:r>
            <a:r>
              <a:rPr lang="nl-BE" sz="6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nl-BE" sz="6600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doomed</a:t>
            </a:r>
            <a:r>
              <a:rPr lang="nl-BE" sz="6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nl-BE" sz="66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Afbeelding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899592" y="476672"/>
            <a:ext cx="777686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Is </a:t>
            </a:r>
            <a:r>
              <a:rPr lang="nl-BE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this</a:t>
            </a: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the </a:t>
            </a:r>
            <a:r>
              <a:rPr lang="nl-BE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Future</a:t>
            </a: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of </a:t>
            </a:r>
            <a:r>
              <a:rPr lang="nl-BE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Bookselling</a:t>
            </a:r>
            <a:r>
              <a:rPr lang="nl-B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?</a:t>
            </a:r>
            <a:endParaRPr lang="nl-BE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Afbeelding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683568" y="332656"/>
            <a:ext cx="3384376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Is </a:t>
            </a:r>
            <a:r>
              <a:rPr lang="nl-BE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this</a:t>
            </a:r>
            <a:r>
              <a:rPr lang="nl-BE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the solution </a:t>
            </a:r>
            <a:r>
              <a:rPr lang="nl-BE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for</a:t>
            </a:r>
            <a:r>
              <a:rPr lang="nl-BE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</a:t>
            </a:r>
            <a:r>
              <a:rPr lang="nl-BE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other</a:t>
            </a:r>
            <a:r>
              <a:rPr lang="nl-BE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</a:t>
            </a:r>
            <a:r>
              <a:rPr lang="nl-BE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Bookstores</a:t>
            </a:r>
            <a:r>
              <a:rPr lang="nl-BE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?</a:t>
            </a:r>
            <a:endParaRPr lang="nl-BE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BE" dirty="0" smtClean="0"/>
              <a:t>The </a:t>
            </a:r>
            <a:r>
              <a:rPr lang="nl-BE" dirty="0" err="1" smtClean="0"/>
              <a:t>Bookstore</a:t>
            </a:r>
            <a:r>
              <a:rPr lang="nl-BE" dirty="0" smtClean="0"/>
              <a:t> has </a:t>
            </a:r>
            <a:r>
              <a:rPr lang="nl-BE" dirty="0" err="1" smtClean="0"/>
              <a:t>evolved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96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000" dirty="0" err="1" smtClean="0"/>
              <a:t>There</a:t>
            </a:r>
            <a:r>
              <a:rPr lang="nl-BE" sz="2000" dirty="0" smtClean="0"/>
              <a:t> is a new </a:t>
            </a:r>
            <a:r>
              <a:rPr lang="nl-BE" sz="2000" dirty="0" err="1" smtClean="0"/>
              <a:t>innovative</a:t>
            </a:r>
            <a:r>
              <a:rPr lang="nl-BE" sz="2000" dirty="0" smtClean="0"/>
              <a:t> </a:t>
            </a:r>
            <a:r>
              <a:rPr lang="nl-BE" sz="2000" dirty="0" err="1" smtClean="0"/>
              <a:t>generation</a:t>
            </a:r>
            <a:r>
              <a:rPr lang="nl-BE" sz="2000" dirty="0" smtClean="0"/>
              <a:t> </a:t>
            </a:r>
            <a:r>
              <a:rPr lang="nl-BE" sz="2000" dirty="0" err="1" smtClean="0"/>
              <a:t>looking</a:t>
            </a:r>
            <a:r>
              <a:rPr lang="nl-BE" sz="2000" dirty="0" smtClean="0"/>
              <a:t> at </a:t>
            </a:r>
            <a:r>
              <a:rPr lang="nl-BE" sz="2000" dirty="0" err="1" smtClean="0"/>
              <a:t>things</a:t>
            </a:r>
            <a:r>
              <a:rPr lang="nl-BE" sz="2000" dirty="0" smtClean="0"/>
              <a:t> </a:t>
            </a:r>
            <a:r>
              <a:rPr lang="nl-BE" sz="2000" dirty="0" err="1" smtClean="0"/>
              <a:t>differently</a:t>
            </a:r>
            <a:r>
              <a:rPr lang="nl-BE" sz="2000" dirty="0" smtClean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000" dirty="0" err="1" smtClean="0"/>
              <a:t>Bookstores</a:t>
            </a:r>
            <a:r>
              <a:rPr lang="nl-BE" sz="2000" dirty="0" smtClean="0"/>
              <a:t> are building </a:t>
            </a:r>
            <a:r>
              <a:rPr lang="nl-BE" sz="2000" dirty="0" err="1" smtClean="0"/>
              <a:t>their</a:t>
            </a:r>
            <a:r>
              <a:rPr lang="nl-BE" sz="2000" dirty="0" smtClean="0"/>
              <a:t> business </a:t>
            </a:r>
            <a:r>
              <a:rPr lang="nl-BE" sz="2000" dirty="0" err="1" smtClean="0"/>
              <a:t>around</a:t>
            </a:r>
            <a:r>
              <a:rPr lang="nl-BE" sz="2000" dirty="0" smtClean="0"/>
              <a:t> </a:t>
            </a:r>
            <a:r>
              <a:rPr lang="nl-BE" sz="2000" dirty="0" err="1" smtClean="0"/>
              <a:t>their</a:t>
            </a:r>
            <a:r>
              <a:rPr lang="nl-BE" sz="2000" dirty="0" smtClean="0"/>
              <a:t> </a:t>
            </a:r>
            <a:r>
              <a:rPr lang="nl-BE" sz="2000" dirty="0" err="1" smtClean="0"/>
              <a:t>unique</a:t>
            </a:r>
            <a:r>
              <a:rPr lang="nl-BE" sz="2000" dirty="0" smtClean="0"/>
              <a:t> </a:t>
            </a:r>
            <a:r>
              <a:rPr lang="nl-BE" sz="2000" dirty="0" err="1" smtClean="0"/>
              <a:t>experiences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 services.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000" dirty="0" err="1" smtClean="0"/>
              <a:t>They</a:t>
            </a:r>
            <a:r>
              <a:rPr lang="nl-BE" sz="2000" dirty="0" smtClean="0"/>
              <a:t> are </a:t>
            </a:r>
            <a:r>
              <a:rPr lang="nl-BE" sz="2000" dirty="0" err="1" smtClean="0"/>
              <a:t>adding</a:t>
            </a:r>
            <a:r>
              <a:rPr lang="nl-BE" sz="2000" dirty="0" smtClean="0"/>
              <a:t> coffeeshops, different producttypes, </a:t>
            </a:r>
            <a:r>
              <a:rPr lang="nl-BE" sz="2000" dirty="0" err="1" smtClean="0"/>
              <a:t>coworking</a:t>
            </a:r>
            <a:r>
              <a:rPr lang="nl-BE" sz="2000" dirty="0" smtClean="0"/>
              <a:t> </a:t>
            </a:r>
            <a:r>
              <a:rPr lang="nl-BE" sz="2000" dirty="0" err="1" smtClean="0"/>
              <a:t>spaces</a:t>
            </a:r>
            <a:r>
              <a:rPr lang="nl-BE" sz="2000" dirty="0" smtClean="0"/>
              <a:t>, have dj’s </a:t>
            </a:r>
            <a:r>
              <a:rPr lang="nl-BE" sz="2000" dirty="0" err="1" smtClean="0"/>
              <a:t>for</a:t>
            </a:r>
            <a:r>
              <a:rPr lang="nl-BE" sz="2000" dirty="0" smtClean="0"/>
              <a:t> </a:t>
            </a:r>
            <a:r>
              <a:rPr lang="nl-BE" sz="2000" dirty="0" err="1" smtClean="0"/>
              <a:t>bookstore</a:t>
            </a:r>
            <a:r>
              <a:rPr lang="nl-BE" sz="2000" dirty="0" smtClean="0"/>
              <a:t> </a:t>
            </a:r>
            <a:r>
              <a:rPr lang="nl-BE" sz="2000" dirty="0" err="1" smtClean="0"/>
              <a:t>parties</a:t>
            </a:r>
            <a:r>
              <a:rPr lang="nl-BE" sz="2000" dirty="0" smtClean="0"/>
              <a:t>, have a </a:t>
            </a:r>
            <a:r>
              <a:rPr lang="nl-BE" sz="2000" dirty="0" err="1" smtClean="0"/>
              <a:t>local</a:t>
            </a:r>
            <a:r>
              <a:rPr lang="nl-BE" sz="2000" dirty="0" smtClean="0"/>
              <a:t> </a:t>
            </a:r>
            <a:r>
              <a:rPr lang="nl-BE" sz="2000" dirty="0" err="1" smtClean="0"/>
              <a:t>presence</a:t>
            </a:r>
            <a:r>
              <a:rPr lang="nl-BE" sz="2000" dirty="0" smtClean="0"/>
              <a:t>, ...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000" dirty="0" err="1" smtClean="0"/>
              <a:t>They</a:t>
            </a:r>
            <a:r>
              <a:rPr lang="nl-BE" sz="2000" dirty="0" smtClean="0"/>
              <a:t> </a:t>
            </a:r>
            <a:r>
              <a:rPr lang="nl-BE" sz="2000" dirty="0" err="1" smtClean="0"/>
              <a:t>embrace</a:t>
            </a:r>
            <a:r>
              <a:rPr lang="nl-BE" sz="2000" dirty="0" smtClean="0"/>
              <a:t> the digital </a:t>
            </a:r>
            <a:r>
              <a:rPr lang="nl-BE" sz="2000" dirty="0" err="1" smtClean="0"/>
              <a:t>reality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 </a:t>
            </a:r>
            <a:r>
              <a:rPr lang="nl-BE" sz="2000" dirty="0" err="1" smtClean="0"/>
              <a:t>build</a:t>
            </a:r>
            <a:r>
              <a:rPr lang="nl-BE" sz="2000" dirty="0" smtClean="0"/>
              <a:t> online </a:t>
            </a:r>
            <a:r>
              <a:rPr lang="nl-BE" sz="2000" dirty="0" err="1" smtClean="0"/>
              <a:t>answers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build</a:t>
            </a:r>
            <a:r>
              <a:rPr lang="nl-BE" sz="2000" dirty="0" smtClean="0"/>
              <a:t> </a:t>
            </a:r>
            <a:r>
              <a:rPr lang="nl-BE" sz="2000" dirty="0" err="1" smtClean="0"/>
              <a:t>their</a:t>
            </a:r>
            <a:r>
              <a:rPr lang="nl-BE" sz="2000" dirty="0" smtClean="0"/>
              <a:t> </a:t>
            </a:r>
            <a:r>
              <a:rPr lang="nl-BE" sz="2000" dirty="0" err="1" smtClean="0"/>
              <a:t>fanbase</a:t>
            </a:r>
            <a:r>
              <a:rPr lang="nl-BE" sz="2000" dirty="0" smtClean="0"/>
              <a:t>. </a:t>
            </a:r>
            <a:endParaRPr lang="nl-BE" sz="2000" dirty="0"/>
          </a:p>
        </p:txBody>
      </p:sp>
      <p:sp>
        <p:nvSpPr>
          <p:cNvPr id="4" name="Tekstvak 3"/>
          <p:cNvSpPr txBox="1"/>
          <p:nvPr/>
        </p:nvSpPr>
        <p:spPr>
          <a:xfrm>
            <a:off x="684213" y="4581525"/>
            <a:ext cx="7775575" cy="15700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400" dirty="0"/>
              <a:t>The next decade </a:t>
            </a:r>
            <a:r>
              <a:rPr lang="nl-BE" sz="2400" dirty="0" err="1"/>
              <a:t>will</a:t>
            </a:r>
            <a:r>
              <a:rPr lang="nl-BE" sz="2400" dirty="0"/>
              <a:t> </a:t>
            </a:r>
            <a:r>
              <a:rPr lang="nl-BE" sz="2400" dirty="0" err="1"/>
              <a:t>be</a:t>
            </a:r>
            <a:r>
              <a:rPr lang="nl-BE" sz="2400" dirty="0"/>
              <a:t> </a:t>
            </a:r>
            <a:r>
              <a:rPr lang="nl-BE" sz="2400" dirty="0" err="1"/>
              <a:t>less</a:t>
            </a:r>
            <a:r>
              <a:rPr lang="nl-BE" sz="2400" dirty="0"/>
              <a:t> </a:t>
            </a:r>
            <a:r>
              <a:rPr lang="nl-BE" sz="2400" dirty="0" err="1"/>
              <a:t>about</a:t>
            </a:r>
            <a:r>
              <a:rPr lang="nl-BE" sz="2400" dirty="0"/>
              <a:t> the next big </a:t>
            </a:r>
            <a:r>
              <a:rPr lang="nl-BE" sz="2400" dirty="0" err="1"/>
              <a:t>technological</a:t>
            </a:r>
            <a:r>
              <a:rPr lang="nl-BE" sz="2400" dirty="0"/>
              <a:t> </a:t>
            </a:r>
            <a:r>
              <a:rPr lang="nl-BE" sz="2400" dirty="0" err="1"/>
              <a:t>discovery</a:t>
            </a:r>
            <a:r>
              <a:rPr lang="nl-BE" sz="2400" dirty="0"/>
              <a:t> </a:t>
            </a:r>
            <a:r>
              <a:rPr lang="nl-BE" sz="2400" dirty="0" err="1"/>
              <a:t>and</a:t>
            </a:r>
            <a:r>
              <a:rPr lang="nl-BE" sz="2400" dirty="0"/>
              <a:t> more </a:t>
            </a:r>
            <a:r>
              <a:rPr lang="nl-BE" sz="2400" dirty="0" err="1"/>
              <a:t>about</a:t>
            </a:r>
            <a:r>
              <a:rPr lang="nl-BE" sz="2400" dirty="0"/>
              <a:t> </a:t>
            </a:r>
            <a:r>
              <a:rPr lang="nl-BE" sz="2400" dirty="0" err="1"/>
              <a:t>it’s</a:t>
            </a:r>
            <a:r>
              <a:rPr lang="nl-BE" sz="2400" dirty="0"/>
              <a:t> </a:t>
            </a:r>
            <a:r>
              <a:rPr lang="nl-BE" sz="2400" dirty="0" err="1"/>
              <a:t>seamless</a:t>
            </a:r>
            <a:r>
              <a:rPr lang="nl-BE" sz="2400" dirty="0"/>
              <a:t> </a:t>
            </a:r>
            <a:r>
              <a:rPr lang="nl-BE" sz="2400" dirty="0" err="1"/>
              <a:t>integration</a:t>
            </a:r>
            <a:r>
              <a:rPr lang="nl-BE" sz="2400" dirty="0"/>
              <a:t> </a:t>
            </a:r>
            <a:r>
              <a:rPr lang="nl-BE" sz="2400" dirty="0" err="1"/>
              <a:t>into</a:t>
            </a:r>
            <a:r>
              <a:rPr lang="nl-BE" sz="2400" dirty="0"/>
              <a:t> </a:t>
            </a:r>
            <a:r>
              <a:rPr lang="nl-BE" sz="2400" dirty="0" err="1"/>
              <a:t>our</a:t>
            </a:r>
            <a:r>
              <a:rPr lang="nl-BE" sz="2400" dirty="0"/>
              <a:t> life. No </a:t>
            </a:r>
            <a:r>
              <a:rPr lang="nl-BE" sz="2400" dirty="0" err="1"/>
              <a:t>longer</a:t>
            </a:r>
            <a:r>
              <a:rPr lang="nl-BE" sz="2400" dirty="0"/>
              <a:t> standing in </a:t>
            </a:r>
            <a:r>
              <a:rPr lang="nl-BE" sz="2400" dirty="0" err="1"/>
              <a:t>amazement</a:t>
            </a:r>
            <a:r>
              <a:rPr lang="nl-BE" sz="2400" dirty="0"/>
              <a:t> </a:t>
            </a:r>
            <a:r>
              <a:rPr lang="nl-BE" sz="2400" dirty="0" err="1"/>
              <a:t>about</a:t>
            </a:r>
            <a:r>
              <a:rPr lang="nl-BE" sz="2400" dirty="0"/>
              <a:t> </a:t>
            </a:r>
            <a:r>
              <a:rPr lang="nl-BE" sz="2400" dirty="0" err="1"/>
              <a:t>what</a:t>
            </a:r>
            <a:r>
              <a:rPr lang="nl-BE" sz="2400" dirty="0"/>
              <a:t> </a:t>
            </a:r>
            <a:r>
              <a:rPr lang="nl-BE" sz="2400" dirty="0" err="1"/>
              <a:t>it</a:t>
            </a:r>
            <a:r>
              <a:rPr lang="nl-BE" sz="2400" dirty="0"/>
              <a:t> </a:t>
            </a:r>
            <a:r>
              <a:rPr lang="nl-BE" sz="2400" dirty="0" err="1"/>
              <a:t>can</a:t>
            </a:r>
            <a:r>
              <a:rPr lang="nl-BE" sz="2400" dirty="0"/>
              <a:t> do, but </a:t>
            </a:r>
            <a:r>
              <a:rPr lang="nl-BE" sz="2400" dirty="0" err="1"/>
              <a:t>enjoying</a:t>
            </a:r>
            <a:r>
              <a:rPr lang="nl-BE" sz="2400" dirty="0"/>
              <a:t> it. </a:t>
            </a:r>
            <a:endParaRPr lang="nl-BE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1238250" y="3933825"/>
          <a:ext cx="6596063" cy="2284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470"/>
                <a:gridCol w="1648470"/>
                <a:gridCol w="1649186"/>
                <a:gridCol w="1649186"/>
              </a:tblGrid>
              <a:tr h="6854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Nederlandse consument</a:t>
                      </a:r>
                      <a:endParaRPr lang="nl-B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Vlaamse consument illegale bron</a:t>
                      </a:r>
                      <a:endParaRPr lang="nl-B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Vlaamse consument legale en illegale bron</a:t>
                      </a:r>
                      <a:endParaRPr lang="nl-B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38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Boek</a:t>
                      </a:r>
                      <a:endParaRPr lang="nl-B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Gemid.           </a:t>
                      </a:r>
                      <a:endParaRPr lang="nl-BE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BE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€ 17,71          </a:t>
                      </a:r>
                      <a:endParaRPr lang="nl-BE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Gemid.             </a:t>
                      </a:r>
                      <a:endParaRPr lang="nl-BE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BE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€ 13,71           </a:t>
                      </a:r>
                      <a:endParaRPr lang="nl-B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Gemid.              </a:t>
                      </a:r>
                      <a:endParaRPr lang="nl-BE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BE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€ 15,63             </a:t>
                      </a:r>
                      <a:endParaRPr lang="nl-B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4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E-boek</a:t>
                      </a:r>
                      <a:endParaRPr lang="nl-BE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BE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Gemid.           </a:t>
                      </a:r>
                      <a:endParaRPr lang="nl-BE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BE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€ 7,81              </a:t>
                      </a:r>
                      <a:endParaRPr lang="nl-B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Gemid.             </a:t>
                      </a:r>
                      <a:endParaRPr lang="nl-BE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BE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€ 4,75              </a:t>
                      </a:r>
                      <a:endParaRPr lang="nl-B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err="1">
                          <a:effectLst/>
                        </a:rPr>
                        <a:t>Gemid</a:t>
                      </a:r>
                      <a:r>
                        <a:rPr lang="nl-NL" sz="1200" dirty="0">
                          <a:effectLst/>
                        </a:rPr>
                        <a:t>.             </a:t>
                      </a:r>
                      <a:endParaRPr lang="nl-BE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€ 8,41               </a:t>
                      </a:r>
                      <a:endParaRPr lang="nl-B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683568" y="404664"/>
            <a:ext cx="770485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</a:t>
            </a:r>
            <a:r>
              <a:rPr lang="nl-BE" sz="6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conundrum</a:t>
            </a:r>
            <a:r>
              <a:rPr lang="nl-BE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nl-BE" sz="6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ebooks</a:t>
            </a:r>
            <a:endParaRPr lang="nl-BE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827088" y="1773238"/>
            <a:ext cx="7416800" cy="17541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 err="1"/>
              <a:t>Because</a:t>
            </a:r>
            <a:r>
              <a:rPr lang="nl-BE" dirty="0"/>
              <a:t> of the </a:t>
            </a:r>
            <a:r>
              <a:rPr lang="nl-BE" dirty="0" err="1"/>
              <a:t>extremely</a:t>
            </a:r>
            <a:r>
              <a:rPr lang="nl-BE" dirty="0"/>
              <a:t> low </a:t>
            </a:r>
            <a:r>
              <a:rPr lang="nl-BE" dirty="0" err="1"/>
              <a:t>margins</a:t>
            </a:r>
            <a:r>
              <a:rPr lang="nl-BE" dirty="0"/>
              <a:t> on </a:t>
            </a:r>
            <a:r>
              <a:rPr lang="nl-BE" dirty="0" err="1"/>
              <a:t>ebooks</a:t>
            </a:r>
            <a:r>
              <a:rPr lang="nl-BE" dirty="0"/>
              <a:t>, the </a:t>
            </a:r>
            <a:r>
              <a:rPr lang="nl-BE" dirty="0" err="1"/>
              <a:t>unnatural</a:t>
            </a:r>
            <a:r>
              <a:rPr lang="nl-BE" dirty="0"/>
              <a:t> </a:t>
            </a:r>
            <a:r>
              <a:rPr lang="nl-BE" dirty="0" err="1"/>
              <a:t>connection</a:t>
            </a:r>
            <a:r>
              <a:rPr lang="nl-BE" dirty="0"/>
              <a:t> </a:t>
            </a:r>
            <a:r>
              <a:rPr lang="nl-BE" dirty="0" err="1"/>
              <a:t>between</a:t>
            </a:r>
            <a:r>
              <a:rPr lang="nl-BE" dirty="0"/>
              <a:t> a digital product </a:t>
            </a:r>
            <a:r>
              <a:rPr lang="nl-BE" dirty="0" err="1"/>
              <a:t>and</a:t>
            </a:r>
            <a:r>
              <a:rPr lang="nl-BE" dirty="0"/>
              <a:t> a </a:t>
            </a:r>
            <a:r>
              <a:rPr lang="nl-BE" dirty="0" err="1"/>
              <a:t>physical</a:t>
            </a:r>
            <a:r>
              <a:rPr lang="nl-BE" dirty="0"/>
              <a:t> </a:t>
            </a:r>
            <a:r>
              <a:rPr lang="nl-BE" dirty="0" err="1"/>
              <a:t>place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the </a:t>
            </a:r>
            <a:r>
              <a:rPr lang="nl-BE" dirty="0" err="1"/>
              <a:t>difficult</a:t>
            </a:r>
            <a:r>
              <a:rPr lang="nl-BE" dirty="0"/>
              <a:t> customer </a:t>
            </a:r>
            <a:r>
              <a:rPr lang="nl-BE" dirty="0" err="1"/>
              <a:t>experience</a:t>
            </a:r>
            <a:r>
              <a:rPr lang="nl-BE" dirty="0"/>
              <a:t>, </a:t>
            </a:r>
            <a:r>
              <a:rPr lang="nl-BE" dirty="0" err="1"/>
              <a:t>ebooks</a:t>
            </a:r>
            <a:r>
              <a:rPr lang="nl-BE" dirty="0"/>
              <a:t> </a:t>
            </a:r>
            <a:r>
              <a:rPr lang="nl-BE" dirty="0" err="1"/>
              <a:t>still</a:t>
            </a:r>
            <a:r>
              <a:rPr lang="nl-BE" dirty="0"/>
              <a:t> </a:t>
            </a:r>
            <a:r>
              <a:rPr lang="nl-BE" dirty="0" err="1"/>
              <a:t>don’t</a:t>
            </a:r>
            <a:r>
              <a:rPr lang="nl-BE" dirty="0"/>
              <a:t> offer a real business model </a:t>
            </a:r>
            <a:r>
              <a:rPr lang="nl-BE" dirty="0" err="1"/>
              <a:t>for</a:t>
            </a:r>
            <a:r>
              <a:rPr lang="nl-BE" dirty="0"/>
              <a:t> the </a:t>
            </a:r>
            <a:r>
              <a:rPr lang="nl-BE" dirty="0" err="1"/>
              <a:t>bookstore</a:t>
            </a:r>
            <a:r>
              <a:rPr lang="nl-BE" dirty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dirty="0"/>
              <a:t>But </a:t>
            </a:r>
            <a:r>
              <a:rPr lang="nl-BE" dirty="0" err="1"/>
              <a:t>bookstores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use</a:t>
            </a:r>
            <a:r>
              <a:rPr lang="nl-BE" dirty="0"/>
              <a:t> the digital formats in different </a:t>
            </a:r>
            <a:r>
              <a:rPr lang="nl-BE" dirty="0" err="1"/>
              <a:t>ways</a:t>
            </a:r>
            <a:r>
              <a:rPr lang="nl-BE" dirty="0"/>
              <a:t>. </a:t>
            </a:r>
            <a:r>
              <a:rPr lang="nl-BE" dirty="0" err="1"/>
              <a:t>Ebooks</a:t>
            </a:r>
            <a:r>
              <a:rPr lang="nl-BE" dirty="0"/>
              <a:t> are </a:t>
            </a:r>
            <a:r>
              <a:rPr lang="nl-BE" dirty="0" err="1"/>
              <a:t>also</a:t>
            </a:r>
            <a:r>
              <a:rPr lang="nl-BE" dirty="0"/>
              <a:t> information carriers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they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offer support in </a:t>
            </a:r>
            <a:r>
              <a:rPr lang="nl-BE" dirty="0" err="1"/>
              <a:t>selling</a:t>
            </a:r>
            <a:r>
              <a:rPr lang="nl-BE" dirty="0"/>
              <a:t> paper </a:t>
            </a:r>
            <a:r>
              <a:rPr lang="nl-BE" dirty="0" err="1"/>
              <a:t>books</a:t>
            </a:r>
            <a:r>
              <a:rPr lang="nl-BE" dirty="0"/>
              <a:t>  </a:t>
            </a:r>
            <a:endParaRPr lang="nl-B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Afbeelding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60350"/>
            <a:ext cx="7559675" cy="470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899592" y="5301208"/>
            <a:ext cx="748883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Trend 1 : </a:t>
            </a:r>
            <a:r>
              <a:rPr lang="nl-BE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Interoperability</a:t>
            </a:r>
            <a:endParaRPr lang="nl-BE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567</Words>
  <Application>Microsoft Office PowerPoint</Application>
  <PresentationFormat>On-screen Show (4:3)</PresentationFormat>
  <Paragraphs>69</Paragraphs>
  <Slides>20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Predloga načrta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4" baseType="lpstr">
      <vt:lpstr>Calibri</vt:lpstr>
      <vt:lpstr>Arial</vt:lpstr>
      <vt:lpstr>Times New Roman</vt:lpstr>
      <vt:lpstr>Kantoorthema</vt:lpstr>
      <vt:lpstr>Diapozitiv 1</vt:lpstr>
      <vt:lpstr>Diapozitiv 2</vt:lpstr>
      <vt:lpstr>Diapozitiv 3</vt:lpstr>
      <vt:lpstr>Diapozitiv 4</vt:lpstr>
      <vt:lpstr>Diapozitiv 5</vt:lpstr>
      <vt:lpstr>Diapozitiv 6</vt:lpstr>
      <vt:lpstr>The Bookstore has evolved</vt:lpstr>
      <vt:lpstr>Diapozitiv 8</vt:lpstr>
      <vt:lpstr>Diapozitiv 9</vt:lpstr>
      <vt:lpstr>Diapozitiv 10</vt:lpstr>
      <vt:lpstr>Diapozitiv 11</vt:lpstr>
      <vt:lpstr>Diapozitiv 12</vt:lpstr>
      <vt:lpstr>Diapozitiv 13</vt:lpstr>
      <vt:lpstr>Diapozitiv 14</vt:lpstr>
      <vt:lpstr>Diapozitiv 15</vt:lpstr>
      <vt:lpstr>Diapozitiv 16</vt:lpstr>
      <vt:lpstr>Diapozitiv 17</vt:lpstr>
      <vt:lpstr>Diapozitiv 18</vt:lpstr>
      <vt:lpstr>Diapozitiv 19</vt:lpstr>
      <vt:lpstr>Diapozitiv 20</vt:lpstr>
    </vt:vector>
  </TitlesOfParts>
  <Company>Boek.be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dhanegreefs</dc:creator>
  <cp:lastModifiedBy>kafol</cp:lastModifiedBy>
  <cp:revision>54</cp:revision>
  <dcterms:created xsi:type="dcterms:W3CDTF">2013-12-04T11:35:14Z</dcterms:created>
  <dcterms:modified xsi:type="dcterms:W3CDTF">2013-12-09T06:10:33Z</dcterms:modified>
</cp:coreProperties>
</file>